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1" r:id="rId1"/>
  </p:sldMasterIdLst>
  <p:notesMasterIdLst>
    <p:notesMasterId r:id="rId25"/>
  </p:notesMasterIdLst>
  <p:sldIdLst>
    <p:sldId id="288" r:id="rId2"/>
    <p:sldId id="289" r:id="rId3"/>
    <p:sldId id="322" r:id="rId4"/>
    <p:sldId id="320" r:id="rId5"/>
    <p:sldId id="290" r:id="rId6"/>
    <p:sldId id="261" r:id="rId7"/>
    <p:sldId id="257" r:id="rId8"/>
    <p:sldId id="258" r:id="rId9"/>
    <p:sldId id="319" r:id="rId10"/>
    <p:sldId id="267" r:id="rId11"/>
    <p:sldId id="318" r:id="rId12"/>
    <p:sldId id="301" r:id="rId13"/>
    <p:sldId id="295" r:id="rId14"/>
    <p:sldId id="312" r:id="rId15"/>
    <p:sldId id="315" r:id="rId16"/>
    <p:sldId id="314" r:id="rId17"/>
    <p:sldId id="313" r:id="rId18"/>
    <p:sldId id="281" r:id="rId19"/>
    <p:sldId id="317" r:id="rId20"/>
    <p:sldId id="287" r:id="rId21"/>
    <p:sldId id="308" r:id="rId22"/>
    <p:sldId id="306" r:id="rId23"/>
    <p:sldId id="292" r:id="rId24"/>
  </p:sldIdLst>
  <p:sldSz cx="9144000" cy="6858000" type="screen4x3"/>
  <p:notesSz cx="7004050" cy="929005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nith" initials="z"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22"/>
    <p:penClr>
      <a:schemeClr val="tx1"/>
    </p:penClr>
  </p:showPr>
  <p:clrMru>
    <a:srgbClr val="660033"/>
    <a:srgbClr val="0000FF"/>
    <a:srgbClr val="CC00CC"/>
    <a:srgbClr val="FF0000"/>
    <a:srgbClr val="CC3399"/>
    <a:srgbClr val="000000"/>
    <a:srgbClr val="006666"/>
    <a:srgbClr val="006600"/>
    <a:srgbClr val="000099"/>
    <a:srgbClr val="8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493" autoAdjust="0"/>
    <p:restoredTop sz="92530" autoAdjust="0"/>
  </p:normalViewPr>
  <p:slideViewPr>
    <p:cSldViewPr>
      <p:cViewPr>
        <p:scale>
          <a:sx n="100" d="100"/>
          <a:sy n="100" d="100"/>
        </p:scale>
        <p:origin x="-372" y="66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465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4503"/>
          </a:xfrm>
          <a:prstGeom prst="rect">
            <a:avLst/>
          </a:prstGeom>
        </p:spPr>
        <p:txBody>
          <a:bodyPr vert="horz" lIns="93104" tIns="46552" rIns="93104" bIns="46552" rtlCol="0"/>
          <a:lstStyle>
            <a:lvl1pPr algn="l">
              <a:defRPr sz="1200"/>
            </a:lvl1pPr>
          </a:lstStyle>
          <a:p>
            <a:endParaRPr lang="en-US" dirty="0"/>
          </a:p>
        </p:txBody>
      </p:sp>
      <p:sp>
        <p:nvSpPr>
          <p:cNvPr id="3" name="Date Placeholder 2"/>
          <p:cNvSpPr>
            <a:spLocks noGrp="1"/>
          </p:cNvSpPr>
          <p:nvPr>
            <p:ph type="dt" idx="1"/>
          </p:nvPr>
        </p:nvSpPr>
        <p:spPr>
          <a:xfrm>
            <a:off x="3967341" y="0"/>
            <a:ext cx="3035088" cy="464503"/>
          </a:xfrm>
          <a:prstGeom prst="rect">
            <a:avLst/>
          </a:prstGeom>
        </p:spPr>
        <p:txBody>
          <a:bodyPr vert="horz" lIns="93104" tIns="46552" rIns="93104" bIns="46552" rtlCol="0"/>
          <a:lstStyle>
            <a:lvl1pPr algn="r">
              <a:defRPr sz="1200"/>
            </a:lvl1pPr>
          </a:lstStyle>
          <a:p>
            <a:fld id="{68B6174E-A9E9-46CA-B816-5F262ED7654A}" type="datetimeFigureOut">
              <a:rPr lang="en-US" smtClean="0"/>
              <a:pPr/>
              <a:t>1/14/2014</a:t>
            </a:fld>
            <a:endParaRPr lang="en-US" dirty="0"/>
          </a:p>
        </p:txBody>
      </p:sp>
      <p:sp>
        <p:nvSpPr>
          <p:cNvPr id="4" name="Slide Image Placeholder 3"/>
          <p:cNvSpPr>
            <a:spLocks noGrp="1" noRot="1" noChangeAspect="1"/>
          </p:cNvSpPr>
          <p:nvPr>
            <p:ph type="sldImg" idx="2"/>
          </p:nvPr>
        </p:nvSpPr>
        <p:spPr>
          <a:xfrm>
            <a:off x="1179513" y="696913"/>
            <a:ext cx="4645025" cy="3482975"/>
          </a:xfrm>
          <a:prstGeom prst="rect">
            <a:avLst/>
          </a:prstGeom>
          <a:noFill/>
          <a:ln w="12700">
            <a:solidFill>
              <a:prstClr val="black"/>
            </a:solidFill>
          </a:ln>
        </p:spPr>
        <p:txBody>
          <a:bodyPr vert="horz" lIns="93104" tIns="46552" rIns="93104" bIns="46552" rtlCol="0" anchor="ctr"/>
          <a:lstStyle/>
          <a:p>
            <a:endParaRPr lang="en-US" dirty="0"/>
          </a:p>
        </p:txBody>
      </p:sp>
      <p:sp>
        <p:nvSpPr>
          <p:cNvPr id="5" name="Notes Placeholder 4"/>
          <p:cNvSpPr>
            <a:spLocks noGrp="1"/>
          </p:cNvSpPr>
          <p:nvPr>
            <p:ph type="body" sz="quarter" idx="3"/>
          </p:nvPr>
        </p:nvSpPr>
        <p:spPr>
          <a:xfrm>
            <a:off x="700405" y="4412774"/>
            <a:ext cx="5603240" cy="4180523"/>
          </a:xfrm>
          <a:prstGeom prst="rect">
            <a:avLst/>
          </a:prstGeom>
        </p:spPr>
        <p:txBody>
          <a:bodyPr vert="horz" lIns="93104" tIns="46552" rIns="93104" bIns="4655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3935"/>
            <a:ext cx="3035088" cy="464503"/>
          </a:xfrm>
          <a:prstGeom prst="rect">
            <a:avLst/>
          </a:prstGeom>
        </p:spPr>
        <p:txBody>
          <a:bodyPr vert="horz" lIns="93104" tIns="46552" rIns="93104" bIns="465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341" y="8823935"/>
            <a:ext cx="3035088" cy="464503"/>
          </a:xfrm>
          <a:prstGeom prst="rect">
            <a:avLst/>
          </a:prstGeom>
        </p:spPr>
        <p:txBody>
          <a:bodyPr vert="horz" lIns="93104" tIns="46552" rIns="93104" bIns="46552" rtlCol="0" anchor="b"/>
          <a:lstStyle>
            <a:lvl1pPr algn="r">
              <a:defRPr sz="1200"/>
            </a:lvl1pPr>
          </a:lstStyle>
          <a:p>
            <a:fld id="{810F76F6-1F65-43F2-AF1D-EC7289F5F99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0F76F6-1F65-43F2-AF1D-EC7289F5F992}"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pPr>
              <a:defRPr/>
            </a:pPr>
            <a:endParaRPr lang="en-US" dirty="0"/>
          </a:p>
        </p:txBody>
      </p:sp>
      <p:sp>
        <p:nvSpPr>
          <p:cNvPr id="8" name="Footer Placeholder 7"/>
          <p:cNvSpPr>
            <a:spLocks noGrp="1"/>
          </p:cNvSpPr>
          <p:nvPr>
            <p:ph type="ftr" sz="quarter" idx="11"/>
          </p:nvPr>
        </p:nvSpPr>
        <p:spPr/>
        <p:txBody>
          <a:bodyPr/>
          <a:lstStyle>
            <a:extLst/>
          </a:lstStyle>
          <a:p>
            <a:pPr>
              <a:defRPr/>
            </a:pPr>
            <a:endParaRPr lang="en-US" dirty="0"/>
          </a:p>
        </p:txBody>
      </p:sp>
      <p:sp>
        <p:nvSpPr>
          <p:cNvPr id="11" name="Slide Number Placeholder 10"/>
          <p:cNvSpPr>
            <a:spLocks noGrp="1"/>
          </p:cNvSpPr>
          <p:nvPr>
            <p:ph type="sldNum" sz="quarter" idx="12"/>
          </p:nvPr>
        </p:nvSpPr>
        <p:spPr/>
        <p:txBody>
          <a:bodyPr/>
          <a:lstStyle>
            <a:extLst/>
          </a:lstStyle>
          <a:p>
            <a:pPr>
              <a:defRPr/>
            </a:pPr>
            <a:fld id="{88F43DFE-9189-4850-8AE3-9A9501936385}"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D2E978C8-670F-4C3F-8ACD-0E317AEE867F}"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F10F3A21-3A1F-47B7-930F-76695C3CF5EC}"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74C85C0E-6C2C-4187-A733-AA0D6D072B87}" type="slidenum">
              <a:rPr lang="en-US"/>
              <a:pPr>
                <a:defRPr/>
              </a:pPr>
              <a:t>‹#›</a:t>
            </a:fld>
            <a:endParaRPr lang="en-US" dirty="0"/>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2362200"/>
            <a:ext cx="3770312"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0913" y="4300538"/>
            <a:ext cx="3770312"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dirty="0"/>
          </a:p>
        </p:txBody>
      </p:sp>
      <p:sp>
        <p:nvSpPr>
          <p:cNvPr id="7"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13"/>
          <p:cNvSpPr>
            <a:spLocks noGrp="1" noChangeArrowheads="1"/>
          </p:cNvSpPr>
          <p:nvPr>
            <p:ph type="sldNum" sz="quarter" idx="12"/>
          </p:nvPr>
        </p:nvSpPr>
        <p:spPr>
          <a:ln/>
        </p:spPr>
        <p:txBody>
          <a:bodyPr/>
          <a:lstStyle>
            <a:lvl1pPr>
              <a:defRPr/>
            </a:lvl1pPr>
          </a:lstStyle>
          <a:p>
            <a:pPr>
              <a:defRPr/>
            </a:pPr>
            <a:fld id="{11349EA3-5DBF-4DAF-B87C-C77D139F7513}" type="slidenum">
              <a:rPr lang="en-US"/>
              <a:pPr>
                <a:defRPr/>
              </a:pPr>
              <a:t>‹#›</a:t>
            </a:fld>
            <a:endParaRPr lang="en-US" dirty="0"/>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57EF8808-38D9-4A9F-A6FF-573A9758BF45}"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230332B8-27AC-4A50-B44C-B8B8A309D829}"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F4FD7160-7864-4591-835B-7F0AC2E86B7E}"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dirty="0"/>
          </a:p>
        </p:txBody>
      </p:sp>
      <p:sp>
        <p:nvSpPr>
          <p:cNvPr id="8" name="Footer Placeholder 7"/>
          <p:cNvSpPr>
            <a:spLocks noGrp="1"/>
          </p:cNvSpPr>
          <p:nvPr>
            <p:ph type="ftr" sz="quarter" idx="11"/>
          </p:nvPr>
        </p:nvSpPr>
        <p:spPr/>
        <p:txBody>
          <a:bodyPr/>
          <a:lstStyle>
            <a:extLst/>
          </a:lstStyle>
          <a:p>
            <a:pPr>
              <a:defRPr/>
            </a:pPr>
            <a:endParaRPr lang="en-US" dirty="0"/>
          </a:p>
        </p:txBody>
      </p:sp>
      <p:sp>
        <p:nvSpPr>
          <p:cNvPr id="9" name="Slide Number Placeholder 8"/>
          <p:cNvSpPr>
            <a:spLocks noGrp="1"/>
          </p:cNvSpPr>
          <p:nvPr>
            <p:ph type="sldNum" sz="quarter" idx="12"/>
          </p:nvPr>
        </p:nvSpPr>
        <p:spPr/>
        <p:txBody>
          <a:bodyPr/>
          <a:lstStyle>
            <a:extLst/>
          </a:lstStyle>
          <a:p>
            <a:pPr>
              <a:defRPr/>
            </a:pPr>
            <a:fld id="{7A7DAA4A-2DE3-4874-AA6E-78028A135261}"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dirty="0"/>
          </a:p>
        </p:txBody>
      </p:sp>
      <p:sp>
        <p:nvSpPr>
          <p:cNvPr id="4" name="Footer Placeholder 3"/>
          <p:cNvSpPr>
            <a:spLocks noGrp="1"/>
          </p:cNvSpPr>
          <p:nvPr>
            <p:ph type="ftr" sz="quarter" idx="11"/>
          </p:nvPr>
        </p:nvSpPr>
        <p:spPr/>
        <p:txBody>
          <a:bodyPr/>
          <a:lstStyle>
            <a:extLst/>
          </a:lstStyle>
          <a:p>
            <a:pPr>
              <a:defRPr/>
            </a:pPr>
            <a:endParaRPr lang="en-US" dirty="0"/>
          </a:p>
        </p:txBody>
      </p:sp>
      <p:sp>
        <p:nvSpPr>
          <p:cNvPr id="5" name="Slide Number Placeholder 4"/>
          <p:cNvSpPr>
            <a:spLocks noGrp="1"/>
          </p:cNvSpPr>
          <p:nvPr>
            <p:ph type="sldNum" sz="quarter" idx="12"/>
          </p:nvPr>
        </p:nvSpPr>
        <p:spPr/>
        <p:txBody>
          <a:bodyPr/>
          <a:lstStyle>
            <a:extLst/>
          </a:lstStyle>
          <a:p>
            <a:pPr>
              <a:defRPr/>
            </a:pPr>
            <a:fld id="{81293E76-A5E3-44AC-86D9-3211A701C008}"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pPr>
              <a:defRPr/>
            </a:pPr>
            <a:endParaRPr lang="en-US" dirty="0"/>
          </a:p>
        </p:txBody>
      </p:sp>
      <p:sp>
        <p:nvSpPr>
          <p:cNvPr id="3" name="Footer Placeholder 2"/>
          <p:cNvSpPr>
            <a:spLocks noGrp="1"/>
          </p:cNvSpPr>
          <p:nvPr>
            <p:ph type="ftr" sz="quarter" idx="11"/>
          </p:nvPr>
        </p:nvSpPr>
        <p:spPr/>
        <p:txBody>
          <a:bodyPr/>
          <a:lstStyle>
            <a:extLst/>
          </a:lstStyle>
          <a:p>
            <a:pPr>
              <a:defRPr/>
            </a:pPr>
            <a:endParaRPr lang="en-US" dirty="0"/>
          </a:p>
        </p:txBody>
      </p:sp>
      <p:sp>
        <p:nvSpPr>
          <p:cNvPr id="4" name="Slide Number Placeholder 3"/>
          <p:cNvSpPr>
            <a:spLocks noGrp="1"/>
          </p:cNvSpPr>
          <p:nvPr>
            <p:ph type="sldNum" sz="quarter" idx="12"/>
          </p:nvPr>
        </p:nvSpPr>
        <p:spPr/>
        <p:txBody>
          <a:bodyPr/>
          <a:lstStyle>
            <a:extLst/>
          </a:lstStyle>
          <a:p>
            <a:pPr>
              <a:defRPr/>
            </a:pPr>
            <a:fld id="{4DA4EE87-B5A2-4A69-9D49-C01E03C62365}"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020B2823-B8EE-4C1E-9F60-85E4C020FE1E}"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9153C74A-9588-45AE-A0AE-53F1F20FF3AA}" type="slidenum">
              <a:rPr lang="en-US" smtClean="0"/>
              <a:pPr>
                <a:defRPr/>
              </a:pPr>
              <a:t>‹#›</a:t>
            </a:fld>
            <a:endParaRPr 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D2CC217F-5B69-415F-8715-30D4F41B9A8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 id="2147484243" r:id="rId12"/>
    <p:sldLayoutId id="2147484244" r:id="rId13"/>
  </p:sldLayoutIdLst>
  <p:hf sldNum="0"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hyperlink" Target="http://www.dalycollege.org/safe_2011_admin/photogallery/photo_110.jpg"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a:xfrm>
            <a:off x="838200" y="533400"/>
            <a:ext cx="7010400" cy="1447800"/>
          </a:xfrm>
        </p:spPr>
        <p:txBody>
          <a:bodyPr/>
          <a:lstStyle/>
          <a:p>
            <a:pPr algn="ctr" eaLnBrk="1" hangingPunct="1"/>
            <a:r>
              <a:rPr lang="en-US" sz="2800" dirty="0" smtClean="0"/>
              <a:t>CENTRE OF ENERGY STUDIES AND RESEARCH</a:t>
            </a:r>
            <a:r>
              <a:rPr lang="en-US" sz="2400" dirty="0" smtClean="0"/>
              <a:t/>
            </a:r>
            <a:br>
              <a:rPr lang="en-US" sz="2400" dirty="0" smtClean="0"/>
            </a:br>
            <a:r>
              <a:rPr lang="en-US" sz="2000" dirty="0" smtClean="0"/>
              <a:t>Devi Ahilya University, Indore</a:t>
            </a:r>
          </a:p>
        </p:txBody>
      </p:sp>
      <p:sp>
        <p:nvSpPr>
          <p:cNvPr id="4099" name="Rectangle 3"/>
          <p:cNvSpPr>
            <a:spLocks noGrp="1" noChangeArrowheads="1"/>
          </p:cNvSpPr>
          <p:nvPr>
            <p:ph type="body" sz="half" idx="1"/>
          </p:nvPr>
        </p:nvSpPr>
        <p:spPr>
          <a:xfrm>
            <a:off x="2438400" y="4953000"/>
            <a:ext cx="4267200" cy="762000"/>
          </a:xfrm>
        </p:spPr>
        <p:txBody>
          <a:bodyPr>
            <a:normAutofit fontScale="92500" lnSpcReduction="20000"/>
          </a:bodyPr>
          <a:lstStyle/>
          <a:p>
            <a:pPr algn="ctr" eaLnBrk="1" hangingPunct="1">
              <a:buFont typeface="Wingdings" pitchFamily="2" charset="2"/>
              <a:buNone/>
            </a:pPr>
            <a:r>
              <a:rPr lang="en-US" sz="5400" b="1" dirty="0" smtClean="0">
                <a:solidFill>
                  <a:srgbClr val="CC00CC"/>
                </a:solidFill>
              </a:rPr>
              <a:t>WEL COME </a:t>
            </a:r>
          </a:p>
        </p:txBody>
      </p:sp>
      <p:pic>
        <p:nvPicPr>
          <p:cNvPr id="4100" name="Picture 4" descr="cesrlogo1"/>
          <p:cNvPicPr>
            <a:picLocks noGrp="1" noChangeAspect="1" noChangeArrowheads="1"/>
          </p:cNvPicPr>
          <p:nvPr>
            <p:ph sz="half" idx="2"/>
          </p:nvPr>
        </p:nvPicPr>
        <p:blipFill>
          <a:blip r:embed="rId2"/>
          <a:srcRect/>
          <a:stretch>
            <a:fillRect/>
          </a:stretch>
        </p:blipFill>
        <p:spPr>
          <a:xfrm>
            <a:off x="8001000" y="533400"/>
            <a:ext cx="657225" cy="876300"/>
          </a:xfrm>
          <a:noFill/>
        </p:spPr>
      </p:pic>
      <p:pic>
        <p:nvPicPr>
          <p:cNvPr id="18434" name="Picture 2" descr="http://i2.photobucket.com/albums/y39/kkmickleson/Garden%20Bouquets/BouquetCard-611.jpg"/>
          <p:cNvPicPr>
            <a:picLocks noChangeAspect="1" noChangeArrowheads="1"/>
          </p:cNvPicPr>
          <p:nvPr/>
        </p:nvPicPr>
        <p:blipFill>
          <a:blip r:embed="rId3"/>
          <a:srcRect/>
          <a:stretch>
            <a:fillRect/>
          </a:stretch>
        </p:blipFill>
        <p:spPr bwMode="auto">
          <a:xfrm>
            <a:off x="2971800" y="2362200"/>
            <a:ext cx="3200400" cy="2135267"/>
          </a:xfrm>
          <a:prstGeom prst="rect">
            <a:avLst/>
          </a:prstGeom>
          <a:noFill/>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a:xfrm>
            <a:off x="685800" y="533400"/>
            <a:ext cx="7239000" cy="1143000"/>
          </a:xfrm>
        </p:spPr>
        <p:txBody>
          <a:bodyPr>
            <a:normAutofit fontScale="90000"/>
          </a:bodyPr>
          <a:lstStyle/>
          <a:p>
            <a:pPr algn="just" eaLnBrk="1" hangingPunct="1">
              <a:lnSpc>
                <a:spcPct val="100000"/>
              </a:lnSpc>
            </a:pPr>
            <a:r>
              <a:rPr lang="en-US" sz="2200" dirty="0" smtClean="0">
                <a:solidFill>
                  <a:schemeClr val="tx1"/>
                </a:solidFill>
              </a:rPr>
              <a:t>Activities under the Biogas</a:t>
            </a:r>
            <a:br>
              <a:rPr lang="en-US" sz="2200" dirty="0" smtClean="0">
                <a:solidFill>
                  <a:schemeClr val="tx1"/>
                </a:solidFill>
              </a:rPr>
            </a:br>
            <a:r>
              <a:rPr lang="en-US" sz="2200" dirty="0" smtClean="0">
                <a:solidFill>
                  <a:schemeClr val="tx1"/>
                </a:solidFill>
              </a:rPr>
              <a:t>Development  and Training Centre (BDTC)</a:t>
            </a:r>
            <a:br>
              <a:rPr lang="en-US" sz="2200" dirty="0" smtClean="0">
                <a:solidFill>
                  <a:schemeClr val="tx1"/>
                </a:solidFill>
              </a:rPr>
            </a:br>
            <a:r>
              <a:rPr lang="en-US" sz="1300" dirty="0" smtClean="0">
                <a:solidFill>
                  <a:schemeClr val="tx1"/>
                </a:solidFill>
              </a:rPr>
              <a:t>(A sponsored </a:t>
            </a:r>
            <a:r>
              <a:rPr lang="en-US" sz="1300" dirty="0" err="1" smtClean="0">
                <a:solidFill>
                  <a:schemeClr val="tx1"/>
                </a:solidFill>
              </a:rPr>
              <a:t>programme</a:t>
            </a:r>
            <a:r>
              <a:rPr lang="en-US" sz="1300" dirty="0" smtClean="0">
                <a:solidFill>
                  <a:schemeClr val="tx1"/>
                </a:solidFill>
              </a:rPr>
              <a:t> of the ministry of new and renewable energy, Govt. of India, New Delhi)</a:t>
            </a:r>
          </a:p>
        </p:txBody>
      </p:sp>
      <p:sp>
        <p:nvSpPr>
          <p:cNvPr id="17411" name="Rectangle 3"/>
          <p:cNvSpPr>
            <a:spLocks noGrp="1" noChangeArrowheads="1"/>
          </p:cNvSpPr>
          <p:nvPr>
            <p:ph type="body" sz="half" idx="1"/>
          </p:nvPr>
        </p:nvSpPr>
        <p:spPr>
          <a:xfrm>
            <a:off x="838200" y="1752600"/>
            <a:ext cx="7696200" cy="4114800"/>
          </a:xfrm>
        </p:spPr>
        <p:txBody>
          <a:bodyPr>
            <a:normAutofit/>
          </a:bodyPr>
          <a:lstStyle/>
          <a:p>
            <a:pPr eaLnBrk="1" hangingPunct="1">
              <a:lnSpc>
                <a:spcPct val="90000"/>
              </a:lnSpc>
              <a:buFont typeface="Wingdings" pitchFamily="2" charset="2"/>
              <a:buNone/>
            </a:pPr>
            <a:endParaRPr lang="en-US" sz="2400" dirty="0" smtClean="0">
              <a:solidFill>
                <a:srgbClr val="006600"/>
              </a:solidFill>
            </a:endParaRPr>
          </a:p>
        </p:txBody>
      </p:sp>
      <p:pic>
        <p:nvPicPr>
          <p:cNvPr id="17455" name="Picture 155" descr="cesrlogo1"/>
          <p:cNvPicPr>
            <a:picLocks noGrp="1" noChangeAspect="1" noChangeArrowheads="1"/>
          </p:cNvPicPr>
          <p:nvPr>
            <p:ph sz="quarter" idx="3"/>
          </p:nvPr>
        </p:nvPicPr>
        <p:blipFill>
          <a:blip r:embed="rId2"/>
          <a:srcRect/>
          <a:stretch>
            <a:fillRect/>
          </a:stretch>
        </p:blipFill>
        <p:spPr>
          <a:xfrm>
            <a:off x="8077200" y="457200"/>
            <a:ext cx="657225" cy="876300"/>
          </a:xfrm>
          <a:noFill/>
        </p:spPr>
      </p:pic>
      <p:pic>
        <p:nvPicPr>
          <p:cNvPr id="1026" name="Picture 2" descr="H:\Sushil\Photographs\Biogas Poster\photos for biogas poster\DSC02766.JPG"/>
          <p:cNvPicPr>
            <a:picLocks noChangeAspect="1" noChangeArrowheads="1"/>
          </p:cNvPicPr>
          <p:nvPr/>
        </p:nvPicPr>
        <p:blipFill>
          <a:blip r:embed="rId3" cstate="print"/>
          <a:srcRect/>
          <a:stretch>
            <a:fillRect/>
          </a:stretch>
        </p:blipFill>
        <p:spPr bwMode="auto">
          <a:xfrm>
            <a:off x="838200" y="3886200"/>
            <a:ext cx="2209799" cy="1657496"/>
          </a:xfrm>
          <a:prstGeom prst="rect">
            <a:avLst/>
          </a:prstGeom>
          <a:noFill/>
        </p:spPr>
      </p:pic>
      <p:pic>
        <p:nvPicPr>
          <p:cNvPr id="1027" name="Picture 3" descr="H:\Sushil\Photographs\Biogas Poster\photos for biogas poster\DSC02170.JPG"/>
          <p:cNvPicPr>
            <a:picLocks noChangeAspect="1" noChangeArrowheads="1"/>
          </p:cNvPicPr>
          <p:nvPr/>
        </p:nvPicPr>
        <p:blipFill>
          <a:blip r:embed="rId4" cstate="print"/>
          <a:srcRect/>
          <a:stretch>
            <a:fillRect/>
          </a:stretch>
        </p:blipFill>
        <p:spPr bwMode="auto">
          <a:xfrm>
            <a:off x="3581400" y="3886200"/>
            <a:ext cx="2209800" cy="1655281"/>
          </a:xfrm>
          <a:prstGeom prst="rect">
            <a:avLst/>
          </a:prstGeom>
          <a:noFill/>
        </p:spPr>
      </p:pic>
      <p:pic>
        <p:nvPicPr>
          <p:cNvPr id="10" name="Picture 9" descr="H:\sushil system 2\New Folder\TKW and STaff Training Pictures\Picture 046.jpg"/>
          <p:cNvPicPr/>
          <p:nvPr/>
        </p:nvPicPr>
        <p:blipFill>
          <a:blip r:embed="rId5" cstate="print"/>
          <a:srcRect/>
          <a:stretch>
            <a:fillRect/>
          </a:stretch>
        </p:blipFill>
        <p:spPr bwMode="auto">
          <a:xfrm>
            <a:off x="838200" y="2286000"/>
            <a:ext cx="2209800" cy="1447800"/>
          </a:xfrm>
          <a:prstGeom prst="rect">
            <a:avLst/>
          </a:prstGeom>
          <a:noFill/>
          <a:ln w="9525">
            <a:noFill/>
            <a:miter lim="800000"/>
            <a:headEnd/>
            <a:tailEnd/>
          </a:ln>
        </p:spPr>
      </p:pic>
      <p:pic>
        <p:nvPicPr>
          <p:cNvPr id="11" name="Picture 10" descr="H:\sushil system 2\New Folder\TKW and STaff Training Pictures\Picture 070.jpg"/>
          <p:cNvPicPr/>
          <p:nvPr/>
        </p:nvPicPr>
        <p:blipFill>
          <a:blip r:embed="rId6" cstate="print"/>
          <a:srcRect/>
          <a:stretch>
            <a:fillRect/>
          </a:stretch>
        </p:blipFill>
        <p:spPr bwMode="auto">
          <a:xfrm>
            <a:off x="5943600" y="2286000"/>
            <a:ext cx="1828800" cy="3276600"/>
          </a:xfrm>
          <a:prstGeom prst="rect">
            <a:avLst/>
          </a:prstGeom>
          <a:noFill/>
          <a:ln w="9525">
            <a:noFill/>
            <a:miter lim="800000"/>
            <a:headEnd/>
            <a:tailEnd/>
          </a:ln>
        </p:spPr>
      </p:pic>
      <p:pic>
        <p:nvPicPr>
          <p:cNvPr id="13" name="Picture 12" descr="H:\sushil system 2\New Folder\TKW and STaff Training Pictures\Picture 065.jpg"/>
          <p:cNvPicPr/>
          <p:nvPr/>
        </p:nvPicPr>
        <p:blipFill>
          <a:blip r:embed="rId7" cstate="print"/>
          <a:srcRect/>
          <a:stretch>
            <a:fillRect/>
          </a:stretch>
        </p:blipFill>
        <p:spPr bwMode="auto">
          <a:xfrm>
            <a:off x="3657600" y="2286000"/>
            <a:ext cx="2133600" cy="14478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a:xfrm>
            <a:off x="685800" y="533400"/>
            <a:ext cx="7239000" cy="1143000"/>
          </a:xfrm>
        </p:spPr>
        <p:txBody>
          <a:bodyPr>
            <a:normAutofit/>
          </a:bodyPr>
          <a:lstStyle/>
          <a:p>
            <a:pPr algn="just" eaLnBrk="1" hangingPunct="1">
              <a:lnSpc>
                <a:spcPct val="100000"/>
              </a:lnSpc>
            </a:pPr>
            <a:r>
              <a:rPr lang="en-US" sz="2200" dirty="0" smtClean="0">
                <a:solidFill>
                  <a:schemeClr val="tx1"/>
                </a:solidFill>
              </a:rPr>
              <a:t>Activities under the Biogas</a:t>
            </a:r>
            <a:br>
              <a:rPr lang="en-US" sz="2200" dirty="0" smtClean="0">
                <a:solidFill>
                  <a:schemeClr val="tx1"/>
                </a:solidFill>
              </a:rPr>
            </a:br>
            <a:r>
              <a:rPr lang="en-US" sz="2200" dirty="0" smtClean="0">
                <a:solidFill>
                  <a:schemeClr val="tx1"/>
                </a:solidFill>
              </a:rPr>
              <a:t>Development  and Training Centre (BDTC)</a:t>
            </a:r>
            <a:br>
              <a:rPr lang="en-US" sz="2200" dirty="0" smtClean="0">
                <a:solidFill>
                  <a:schemeClr val="tx1"/>
                </a:solidFill>
              </a:rPr>
            </a:br>
            <a:endParaRPr lang="en-US" sz="2200" dirty="0" smtClean="0">
              <a:solidFill>
                <a:schemeClr val="tx1"/>
              </a:solidFill>
            </a:endParaRPr>
          </a:p>
        </p:txBody>
      </p:sp>
      <p:sp>
        <p:nvSpPr>
          <p:cNvPr id="17411" name="Rectangle 3"/>
          <p:cNvSpPr>
            <a:spLocks noGrp="1" noChangeArrowheads="1"/>
          </p:cNvSpPr>
          <p:nvPr>
            <p:ph type="body" sz="half" idx="1"/>
          </p:nvPr>
        </p:nvSpPr>
        <p:spPr>
          <a:xfrm>
            <a:off x="838200" y="1752600"/>
            <a:ext cx="7696200" cy="4114800"/>
          </a:xfrm>
        </p:spPr>
        <p:txBody>
          <a:bodyPr>
            <a:normAutofit/>
          </a:bodyPr>
          <a:lstStyle/>
          <a:p>
            <a:pPr algn="just">
              <a:lnSpc>
                <a:spcPct val="90000"/>
              </a:lnSpc>
            </a:pPr>
            <a:r>
              <a:rPr lang="en-US" sz="2000" b="1" dirty="0" smtClean="0">
                <a:solidFill>
                  <a:schemeClr val="accent3">
                    <a:lumMod val="50000"/>
                  </a:schemeClr>
                </a:solidFill>
              </a:rPr>
              <a:t>Following activities has been carried out under the </a:t>
            </a:r>
            <a:r>
              <a:rPr lang="en-US" sz="2000" b="1" dirty="0" err="1" smtClean="0">
                <a:solidFill>
                  <a:schemeClr val="accent3">
                    <a:lumMod val="50000"/>
                  </a:schemeClr>
                </a:solidFill>
              </a:rPr>
              <a:t>programme</a:t>
            </a:r>
            <a:r>
              <a:rPr lang="en-US" sz="2000" b="1" dirty="0" smtClean="0">
                <a:solidFill>
                  <a:schemeClr val="accent3">
                    <a:lumMod val="50000"/>
                  </a:schemeClr>
                </a:solidFill>
              </a:rPr>
              <a:t> in M.P. and </a:t>
            </a:r>
            <a:r>
              <a:rPr lang="en-US" sz="2000" b="1" dirty="0" err="1" smtClean="0">
                <a:solidFill>
                  <a:schemeClr val="accent3">
                    <a:lumMod val="50000"/>
                  </a:schemeClr>
                </a:solidFill>
              </a:rPr>
              <a:t>Chhatisgarh</a:t>
            </a:r>
            <a:endParaRPr lang="en-US" sz="2000" b="1" dirty="0" smtClean="0">
              <a:solidFill>
                <a:schemeClr val="accent3">
                  <a:lumMod val="50000"/>
                </a:schemeClr>
              </a:solidFill>
            </a:endParaRPr>
          </a:p>
          <a:p>
            <a:pPr eaLnBrk="1" hangingPunct="1">
              <a:lnSpc>
                <a:spcPct val="90000"/>
              </a:lnSpc>
              <a:buFont typeface="Wingdings" pitchFamily="2" charset="2"/>
              <a:buNone/>
            </a:pPr>
            <a:endParaRPr lang="en-US" sz="2400" dirty="0" smtClean="0">
              <a:solidFill>
                <a:srgbClr val="006600"/>
              </a:solidFill>
            </a:endParaRPr>
          </a:p>
        </p:txBody>
      </p:sp>
      <p:graphicFrame>
        <p:nvGraphicFramePr>
          <p:cNvPr id="7" name="Content Placeholder 6"/>
          <p:cNvGraphicFramePr>
            <a:graphicFrameLocks noGrp="1"/>
          </p:cNvGraphicFramePr>
          <p:nvPr>
            <p:ph sz="quarter" idx="2"/>
          </p:nvPr>
        </p:nvGraphicFramePr>
        <p:xfrm>
          <a:off x="762000" y="2590800"/>
          <a:ext cx="7769541" cy="3256185"/>
        </p:xfrm>
        <a:graphic>
          <a:graphicData uri="http://schemas.openxmlformats.org/drawingml/2006/table">
            <a:tbl>
              <a:tblPr firstRow="1" bandRow="1">
                <a:tableStyleId>{5C22544A-7EE6-4342-B048-85BDC9FD1C3A}</a:tableStyleId>
              </a:tblPr>
              <a:tblGrid>
                <a:gridCol w="759143"/>
                <a:gridCol w="4572000"/>
                <a:gridCol w="1066800"/>
                <a:gridCol w="1371598"/>
              </a:tblGrid>
              <a:tr h="4572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err="1" smtClean="0">
                          <a:ln>
                            <a:noFill/>
                          </a:ln>
                          <a:solidFill>
                            <a:srgbClr val="0000FF"/>
                          </a:solidFill>
                          <a:effectLst/>
                          <a:latin typeface="Arial" charset="0"/>
                        </a:rPr>
                        <a:t>S.No</a:t>
                      </a:r>
                      <a:r>
                        <a:rPr kumimoji="0" lang="en-US" sz="1600" b="1" i="0" u="none" strike="noStrike" cap="none" normalizeH="0" baseline="0" dirty="0" smtClean="0">
                          <a:ln>
                            <a:noFill/>
                          </a:ln>
                          <a:solidFill>
                            <a:srgbClr val="0000FF"/>
                          </a:solidFill>
                          <a:effectLst/>
                          <a:latin typeface="Arial" charset="0"/>
                        </a:rPr>
                        <a:t>.</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rgbClr val="0000FF"/>
                          </a:solidFill>
                          <a:effectLst/>
                          <a:latin typeface="Arial" charset="0"/>
                        </a:rPr>
                        <a:t>Name of the Activity</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rgbClr val="0000FF"/>
                          </a:solidFill>
                          <a:effectLst/>
                          <a:latin typeface="Arial" charset="0"/>
                        </a:rPr>
                        <a:t>Number</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rgbClr val="0000FF"/>
                          </a:solidFill>
                          <a:effectLst/>
                          <a:latin typeface="Arial" charset="0"/>
                        </a:rPr>
                        <a:t>Duration</a:t>
                      </a:r>
                    </a:p>
                  </a:txBody>
                  <a:tcPr horzOverflow="overflow"/>
                </a:tc>
              </a:tr>
              <a:tr h="552184">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rgbClr val="0000FF"/>
                          </a:solidFill>
                          <a:effectLst/>
                          <a:latin typeface="Arial" charset="0"/>
                        </a:rPr>
                        <a:t>1.</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rgbClr val="0000FF"/>
                          </a:solidFill>
                          <a:effectLst/>
                          <a:latin typeface="Arial" charset="0"/>
                        </a:rPr>
                        <a:t>Construction cum Maintenance Training </a:t>
                      </a:r>
                      <a:r>
                        <a:rPr kumimoji="0" lang="en-US" sz="1600" b="1" i="0" u="none" strike="noStrike" cap="none" normalizeH="0" baseline="0" dirty="0" err="1" smtClean="0">
                          <a:ln>
                            <a:noFill/>
                          </a:ln>
                          <a:solidFill>
                            <a:srgbClr val="0000FF"/>
                          </a:solidFill>
                          <a:effectLst/>
                          <a:latin typeface="Arial" charset="0"/>
                        </a:rPr>
                        <a:t>Programmes</a:t>
                      </a:r>
                      <a:endParaRPr kumimoji="0" lang="en-US" sz="1600" b="1" i="0" u="none" strike="noStrike" cap="none" normalizeH="0" baseline="0" dirty="0" smtClean="0">
                        <a:ln>
                          <a:noFill/>
                        </a:ln>
                        <a:solidFill>
                          <a:srgbClr val="0000FF"/>
                        </a:solidFill>
                        <a:effectLst/>
                        <a:latin typeface="Arial" charset="0"/>
                      </a:endParaRPr>
                    </a:p>
                  </a:txBody>
                  <a:tcPr horzOverflow="overflow"/>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rgbClr val="0000FF"/>
                          </a:solidFill>
                          <a:effectLst/>
                          <a:latin typeface="Arial" charset="0"/>
                        </a:rPr>
                        <a:t>10</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rgbClr val="0000FF"/>
                          </a:solidFill>
                          <a:effectLst/>
                          <a:latin typeface="Arial" charset="0"/>
                        </a:rPr>
                        <a:t>15 days</a:t>
                      </a:r>
                    </a:p>
                  </a:txBody>
                  <a:tcPr horzOverflow="overflow"/>
                </a:tc>
              </a:tr>
              <a:tr h="39106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rgbClr val="0000FF"/>
                          </a:solidFill>
                          <a:effectLst/>
                          <a:latin typeface="Arial" charset="0"/>
                        </a:rPr>
                        <a:t>2.</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rgbClr val="0000FF"/>
                          </a:solidFill>
                          <a:effectLst/>
                          <a:latin typeface="Arial" charset="0"/>
                        </a:rPr>
                        <a:t>Turn key Workers Training </a:t>
                      </a:r>
                      <a:r>
                        <a:rPr kumimoji="0" lang="en-US" sz="1600" b="1" i="0" u="none" strike="noStrike" cap="none" normalizeH="0" baseline="0" dirty="0" err="1" smtClean="0">
                          <a:ln>
                            <a:noFill/>
                          </a:ln>
                          <a:solidFill>
                            <a:srgbClr val="0000FF"/>
                          </a:solidFill>
                          <a:effectLst/>
                          <a:latin typeface="Arial" charset="0"/>
                        </a:rPr>
                        <a:t>Programmes</a:t>
                      </a:r>
                      <a:endParaRPr kumimoji="0" lang="en-US" sz="1600" b="1" i="0" u="none" strike="noStrike" cap="none" normalizeH="0" baseline="0" dirty="0" smtClean="0">
                        <a:ln>
                          <a:noFill/>
                        </a:ln>
                        <a:solidFill>
                          <a:srgbClr val="0000FF"/>
                        </a:solidFill>
                        <a:effectLst/>
                        <a:latin typeface="Arial" charset="0"/>
                      </a:endParaRPr>
                    </a:p>
                  </a:txBody>
                  <a:tcPr horzOverflow="overflow"/>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rgbClr val="0000FF"/>
                          </a:solidFill>
                          <a:effectLst/>
                          <a:latin typeface="Arial" charset="0"/>
                        </a:rPr>
                        <a:t>02</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rgbClr val="0000FF"/>
                          </a:solidFill>
                          <a:effectLst/>
                          <a:latin typeface="Arial" charset="0"/>
                        </a:rPr>
                        <a:t>15 days</a:t>
                      </a:r>
                    </a:p>
                  </a:txBody>
                  <a:tcPr horzOverflow="overflow"/>
                </a:tc>
              </a:tr>
              <a:tr h="319686">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smtClean="0">
                          <a:ln>
                            <a:noFill/>
                          </a:ln>
                          <a:solidFill>
                            <a:srgbClr val="0000FF"/>
                          </a:solidFill>
                          <a:effectLst/>
                          <a:latin typeface="Arial" charset="0"/>
                        </a:rPr>
                        <a:t>3.</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rgbClr val="0000FF"/>
                          </a:solidFill>
                          <a:effectLst/>
                          <a:latin typeface="Arial" charset="0"/>
                        </a:rPr>
                        <a:t>Staff Training </a:t>
                      </a:r>
                      <a:r>
                        <a:rPr kumimoji="0" lang="en-US" sz="1600" b="1" i="0" u="none" strike="noStrike" cap="none" normalizeH="0" baseline="0" dirty="0" err="1" smtClean="0">
                          <a:ln>
                            <a:noFill/>
                          </a:ln>
                          <a:solidFill>
                            <a:srgbClr val="0000FF"/>
                          </a:solidFill>
                          <a:effectLst/>
                          <a:latin typeface="Arial" charset="0"/>
                        </a:rPr>
                        <a:t>Programmes</a:t>
                      </a:r>
                      <a:endParaRPr kumimoji="0" lang="en-US" sz="1600" b="1" i="0" u="none" strike="noStrike" cap="none" normalizeH="0" baseline="0" dirty="0" smtClean="0">
                        <a:ln>
                          <a:noFill/>
                        </a:ln>
                        <a:solidFill>
                          <a:srgbClr val="0000FF"/>
                        </a:solidFill>
                        <a:effectLst/>
                        <a:latin typeface="Arial" charset="0"/>
                      </a:endParaRPr>
                    </a:p>
                  </a:txBody>
                  <a:tcPr horzOverflow="overflow"/>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rgbClr val="0000FF"/>
                          </a:solidFill>
                          <a:effectLst/>
                          <a:latin typeface="Arial" charset="0"/>
                        </a:rPr>
                        <a:t>02</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rgbClr val="0000FF"/>
                          </a:solidFill>
                          <a:effectLst/>
                          <a:latin typeface="Arial" charset="0"/>
                        </a:rPr>
                        <a:t>2 days</a:t>
                      </a:r>
                    </a:p>
                  </a:txBody>
                  <a:tcPr horzOverflow="overflow"/>
                </a:tc>
              </a:tr>
              <a:tr h="319686">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smtClean="0">
                          <a:ln>
                            <a:noFill/>
                          </a:ln>
                          <a:solidFill>
                            <a:srgbClr val="0000FF"/>
                          </a:solidFill>
                          <a:effectLst/>
                          <a:latin typeface="Arial" charset="0"/>
                        </a:rPr>
                        <a:t>4.</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rgbClr val="0000FF"/>
                          </a:solidFill>
                          <a:effectLst/>
                          <a:latin typeface="Arial" charset="0"/>
                        </a:rPr>
                        <a:t>User’s Training </a:t>
                      </a:r>
                      <a:r>
                        <a:rPr kumimoji="0" lang="en-US" sz="1600" b="1" i="0" u="none" strike="noStrike" cap="none" normalizeH="0" baseline="0" dirty="0" err="1" smtClean="0">
                          <a:ln>
                            <a:noFill/>
                          </a:ln>
                          <a:solidFill>
                            <a:srgbClr val="0000FF"/>
                          </a:solidFill>
                          <a:effectLst/>
                          <a:latin typeface="Arial" charset="0"/>
                        </a:rPr>
                        <a:t>Programmes</a:t>
                      </a:r>
                      <a:endParaRPr kumimoji="0" lang="en-US" sz="1600" b="1" i="0" u="none" strike="noStrike" cap="none" normalizeH="0" baseline="0" dirty="0" smtClean="0">
                        <a:ln>
                          <a:noFill/>
                        </a:ln>
                        <a:solidFill>
                          <a:srgbClr val="0000FF"/>
                        </a:solidFill>
                        <a:effectLst/>
                        <a:latin typeface="Arial" charset="0"/>
                      </a:endParaRPr>
                    </a:p>
                  </a:txBody>
                  <a:tcPr horzOverflow="overflow"/>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rgbClr val="0000FF"/>
                          </a:solidFill>
                          <a:effectLst/>
                          <a:latin typeface="Arial" charset="0"/>
                        </a:rPr>
                        <a:t>50</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rgbClr val="0000FF"/>
                          </a:solidFill>
                          <a:effectLst/>
                          <a:latin typeface="Arial" charset="0"/>
                        </a:rPr>
                        <a:t>1 day</a:t>
                      </a:r>
                    </a:p>
                  </a:txBody>
                  <a:tcPr horzOverflow="overflow"/>
                </a:tc>
              </a:tr>
              <a:tr h="552184">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rgbClr val="0000FF"/>
                          </a:solidFill>
                          <a:effectLst/>
                          <a:latin typeface="Arial" charset="0"/>
                        </a:rPr>
                        <a:t>5.</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rgbClr val="0000FF"/>
                          </a:solidFill>
                          <a:effectLst/>
                          <a:latin typeface="Arial" charset="0"/>
                        </a:rPr>
                        <a:t>Feed back survey of the constructed plants</a:t>
                      </a:r>
                    </a:p>
                  </a:txBody>
                  <a:tcPr horzOverflow="overflow"/>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rgbClr val="0000FF"/>
                          </a:solidFill>
                          <a:effectLst/>
                          <a:latin typeface="Arial" charset="0"/>
                        </a:rPr>
                        <a:t>1000</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rgbClr val="0000FF"/>
                          </a:solidFill>
                          <a:effectLst/>
                          <a:latin typeface="Arial" charset="0"/>
                        </a:rPr>
                        <a:t>As assigned</a:t>
                      </a:r>
                    </a:p>
                  </a:txBody>
                  <a:tcPr horzOverflow="overflow"/>
                </a:tc>
              </a:tr>
              <a:tr h="552184">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rgbClr val="FF0000"/>
                          </a:solidFill>
                          <a:effectLst/>
                          <a:latin typeface="Arial" charset="0"/>
                        </a:rPr>
                        <a:t>6.</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rgbClr val="FF0000"/>
                          </a:solidFill>
                          <a:effectLst/>
                          <a:latin typeface="Arial" charset="0"/>
                        </a:rPr>
                        <a:t>Biogas plants constructed during the CCM training </a:t>
                      </a:r>
                      <a:r>
                        <a:rPr kumimoji="0" lang="en-US" sz="1600" b="1" i="0" u="none" strike="noStrike" cap="none" normalizeH="0" baseline="0" dirty="0" err="1" smtClean="0">
                          <a:ln>
                            <a:noFill/>
                          </a:ln>
                          <a:solidFill>
                            <a:srgbClr val="FF0000"/>
                          </a:solidFill>
                          <a:effectLst/>
                          <a:latin typeface="Arial" charset="0"/>
                        </a:rPr>
                        <a:t>programmes</a:t>
                      </a:r>
                      <a:endParaRPr kumimoji="0" lang="en-US" sz="1600" b="1" i="0" u="none" strike="noStrike" cap="none" normalizeH="0" baseline="0" dirty="0" smtClean="0">
                        <a:ln>
                          <a:noFill/>
                        </a:ln>
                        <a:solidFill>
                          <a:srgbClr val="FF0000"/>
                        </a:solidFill>
                        <a:effectLst/>
                        <a:latin typeface="Arial" charset="0"/>
                      </a:endParaRPr>
                    </a:p>
                  </a:txBody>
                  <a:tcPr horzOverflow="overflow"/>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2400" b="1" i="0" u="none" strike="noStrike" cap="none" normalizeH="0" baseline="0" dirty="0" smtClean="0">
                          <a:ln>
                            <a:noFill/>
                          </a:ln>
                          <a:solidFill>
                            <a:srgbClr val="FF0000"/>
                          </a:solidFill>
                          <a:effectLst/>
                          <a:latin typeface="Arial" charset="0"/>
                        </a:rPr>
                        <a:t>78</a:t>
                      </a:r>
                      <a:r>
                        <a:rPr kumimoji="0" lang="en-US" sz="1600" b="1" i="0" u="none" strike="noStrike" cap="none" normalizeH="0" baseline="0" dirty="0" smtClean="0">
                          <a:ln>
                            <a:noFill/>
                          </a:ln>
                          <a:solidFill>
                            <a:srgbClr val="FF0000"/>
                          </a:solidFill>
                          <a:effectLst/>
                          <a:latin typeface="Arial" charset="0"/>
                        </a:rPr>
                        <a:t> </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rgbClr val="FF0000"/>
                          </a:solidFill>
                          <a:effectLst/>
                          <a:latin typeface="Arial" charset="0"/>
                        </a:rPr>
                        <a:t>-</a:t>
                      </a:r>
                    </a:p>
                  </a:txBody>
                  <a:tcPr horzOverflow="overflow"/>
                </a:tc>
              </a:tr>
            </a:tbl>
          </a:graphicData>
        </a:graphic>
      </p:graphicFrame>
      <p:pic>
        <p:nvPicPr>
          <p:cNvPr id="17455" name="Picture 155" descr="cesrlogo1"/>
          <p:cNvPicPr>
            <a:picLocks noGrp="1" noChangeAspect="1" noChangeArrowheads="1"/>
          </p:cNvPicPr>
          <p:nvPr>
            <p:ph sz="quarter" idx="3"/>
          </p:nvPr>
        </p:nvPicPr>
        <p:blipFill>
          <a:blip r:embed="rId2"/>
          <a:srcRect/>
          <a:stretch>
            <a:fillRect/>
          </a:stretch>
        </p:blipFill>
        <p:spPr>
          <a:xfrm>
            <a:off x="8077200" y="457200"/>
            <a:ext cx="657225" cy="876300"/>
          </a:xfrm>
          <a:noFill/>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391400" cy="1066800"/>
          </a:xfrm>
        </p:spPr>
        <p:txBody>
          <a:bodyPr>
            <a:noAutofit/>
          </a:bodyPr>
          <a:lstStyle/>
          <a:p>
            <a:pPr algn="just"/>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solidFill>
                  <a:schemeClr val="tx1"/>
                </a:solidFill>
              </a:rPr>
              <a:t>   Activities under the Biogas</a:t>
            </a:r>
            <a:br>
              <a:rPr lang="en-US" sz="2200" dirty="0" smtClean="0">
                <a:solidFill>
                  <a:schemeClr val="tx1"/>
                </a:solidFill>
              </a:rPr>
            </a:br>
            <a:r>
              <a:rPr lang="en-US" sz="2200" dirty="0" smtClean="0">
                <a:solidFill>
                  <a:schemeClr val="tx1"/>
                </a:solidFill>
              </a:rPr>
              <a:t>   Development  and Training Centre (BDTC)</a:t>
            </a:r>
            <a:br>
              <a:rPr lang="en-US" sz="2200" dirty="0" smtClean="0">
                <a:solidFill>
                  <a:schemeClr val="tx1"/>
                </a:solidFill>
              </a:rPr>
            </a:br>
            <a:endParaRPr lang="en-US" sz="2200" dirty="0"/>
          </a:p>
        </p:txBody>
      </p:sp>
      <p:sp>
        <p:nvSpPr>
          <p:cNvPr id="3" name="Text Placeholder 2"/>
          <p:cNvSpPr>
            <a:spLocks noGrp="1"/>
          </p:cNvSpPr>
          <p:nvPr>
            <p:ph type="body" sz="half" idx="1"/>
          </p:nvPr>
        </p:nvSpPr>
        <p:spPr>
          <a:xfrm>
            <a:off x="533400" y="1447800"/>
            <a:ext cx="8077200" cy="4419600"/>
          </a:xfrm>
        </p:spPr>
        <p:txBody>
          <a:bodyPr>
            <a:noAutofit/>
          </a:bodyPr>
          <a:lstStyle/>
          <a:p>
            <a:endParaRPr lang="en-US" sz="1450" dirty="0" smtClean="0">
              <a:solidFill>
                <a:schemeClr val="accent3">
                  <a:lumMod val="50000"/>
                </a:schemeClr>
              </a:solidFill>
            </a:endParaRPr>
          </a:p>
          <a:p>
            <a:pPr>
              <a:buNone/>
            </a:pPr>
            <a:r>
              <a:rPr lang="en-US" sz="1450" b="1" dirty="0" smtClean="0">
                <a:solidFill>
                  <a:schemeClr val="accent3">
                    <a:lumMod val="50000"/>
                  </a:schemeClr>
                </a:solidFill>
              </a:rPr>
              <a:t>ACTIVITIES OTHER THAN ASSIGNED WORK</a:t>
            </a:r>
          </a:p>
          <a:p>
            <a:pPr>
              <a:buNone/>
            </a:pPr>
            <a:endParaRPr lang="en-US" sz="1450" b="1" dirty="0" smtClean="0">
              <a:solidFill>
                <a:schemeClr val="accent3">
                  <a:lumMod val="50000"/>
                </a:schemeClr>
              </a:solidFill>
            </a:endParaRPr>
          </a:p>
          <a:p>
            <a:pPr marL="457200" indent="-457200" algn="just">
              <a:lnSpc>
                <a:spcPct val="120000"/>
              </a:lnSpc>
              <a:buNone/>
            </a:pPr>
            <a:r>
              <a:rPr lang="en-US" sz="1450" b="1" dirty="0" smtClean="0">
                <a:solidFill>
                  <a:schemeClr val="accent3">
                    <a:lumMod val="50000"/>
                  </a:schemeClr>
                </a:solidFill>
              </a:rPr>
              <a:t>1.	A Detailed Project Report of 25 M</a:t>
            </a:r>
            <a:r>
              <a:rPr lang="en-US" sz="1450" b="1" baseline="30000" dirty="0" smtClean="0">
                <a:solidFill>
                  <a:schemeClr val="accent3">
                    <a:lumMod val="50000"/>
                  </a:schemeClr>
                </a:solidFill>
              </a:rPr>
              <a:t>3 </a:t>
            </a:r>
            <a:r>
              <a:rPr lang="en-US" sz="1450" b="1" dirty="0" smtClean="0">
                <a:solidFill>
                  <a:schemeClr val="accent3">
                    <a:lumMod val="50000"/>
                  </a:schemeClr>
                </a:solidFill>
              </a:rPr>
              <a:t>biogas based power generation plant has been prepared for </a:t>
            </a:r>
            <a:r>
              <a:rPr lang="en-US" sz="1450" b="1" dirty="0" err="1" smtClean="0">
                <a:solidFill>
                  <a:schemeClr val="accent3">
                    <a:lumMod val="50000"/>
                  </a:schemeClr>
                </a:solidFill>
              </a:rPr>
              <a:t>Param</a:t>
            </a:r>
            <a:r>
              <a:rPr lang="en-US" sz="1450" b="1" dirty="0" smtClean="0">
                <a:solidFill>
                  <a:schemeClr val="accent3">
                    <a:lumMod val="50000"/>
                  </a:schemeClr>
                </a:solidFill>
              </a:rPr>
              <a:t> </a:t>
            </a:r>
            <a:r>
              <a:rPr lang="en-US" sz="1450" b="1" dirty="0" err="1" smtClean="0">
                <a:solidFill>
                  <a:schemeClr val="accent3">
                    <a:lumMod val="50000"/>
                  </a:schemeClr>
                </a:solidFill>
              </a:rPr>
              <a:t>Pujya</a:t>
            </a:r>
            <a:r>
              <a:rPr lang="en-US" sz="1450" b="1" dirty="0" smtClean="0">
                <a:solidFill>
                  <a:schemeClr val="accent3">
                    <a:lumMod val="50000"/>
                  </a:schemeClr>
                </a:solidFill>
              </a:rPr>
              <a:t> </a:t>
            </a:r>
            <a:r>
              <a:rPr lang="en-US" sz="1450" b="1" dirty="0" err="1" smtClean="0">
                <a:solidFill>
                  <a:schemeClr val="accent3">
                    <a:lumMod val="50000"/>
                  </a:schemeClr>
                </a:solidFill>
              </a:rPr>
              <a:t>Asharam</a:t>
            </a:r>
            <a:r>
              <a:rPr lang="en-US" sz="1450" b="1" dirty="0" smtClean="0">
                <a:solidFill>
                  <a:schemeClr val="accent3">
                    <a:lumMod val="50000"/>
                  </a:schemeClr>
                </a:solidFill>
              </a:rPr>
              <a:t> </a:t>
            </a:r>
            <a:r>
              <a:rPr lang="en-US" sz="1450" b="1" dirty="0" err="1" smtClean="0">
                <a:solidFill>
                  <a:schemeClr val="accent3">
                    <a:lumMod val="50000"/>
                  </a:schemeClr>
                </a:solidFill>
              </a:rPr>
              <a:t>Bapu</a:t>
            </a:r>
            <a:r>
              <a:rPr lang="en-US" sz="1450" b="1" dirty="0" smtClean="0">
                <a:solidFill>
                  <a:schemeClr val="accent3">
                    <a:lumMod val="50000"/>
                  </a:schemeClr>
                </a:solidFill>
              </a:rPr>
              <a:t> </a:t>
            </a:r>
            <a:r>
              <a:rPr lang="en-US" sz="1450" b="1" dirty="0" err="1" smtClean="0">
                <a:solidFill>
                  <a:schemeClr val="accent3">
                    <a:lumMod val="50000"/>
                  </a:schemeClr>
                </a:solidFill>
              </a:rPr>
              <a:t>Goshala</a:t>
            </a:r>
            <a:r>
              <a:rPr lang="en-US" sz="1450" b="1" dirty="0" smtClean="0">
                <a:solidFill>
                  <a:schemeClr val="accent3">
                    <a:lumMod val="50000"/>
                  </a:schemeClr>
                </a:solidFill>
              </a:rPr>
              <a:t>, </a:t>
            </a:r>
            <a:r>
              <a:rPr lang="en-US" sz="1450" b="1" dirty="0" err="1" smtClean="0">
                <a:solidFill>
                  <a:schemeClr val="accent3">
                    <a:lumMod val="50000"/>
                  </a:schemeClr>
                </a:solidFill>
              </a:rPr>
              <a:t>Sheopur</a:t>
            </a:r>
            <a:r>
              <a:rPr lang="en-US" sz="1450" b="1" dirty="0" smtClean="0">
                <a:solidFill>
                  <a:schemeClr val="accent3">
                    <a:lumMod val="50000"/>
                  </a:schemeClr>
                </a:solidFill>
              </a:rPr>
              <a:t>. The project has been sanctioned by the ministry under the subsidy scheme of the ministry.</a:t>
            </a:r>
          </a:p>
          <a:p>
            <a:pPr marL="457200" indent="-457200" algn="just">
              <a:lnSpc>
                <a:spcPct val="150000"/>
              </a:lnSpc>
              <a:buNone/>
            </a:pPr>
            <a:r>
              <a:rPr lang="en-US" sz="1450" b="1" dirty="0" smtClean="0">
                <a:solidFill>
                  <a:schemeClr val="accent3">
                    <a:lumMod val="50000"/>
                  </a:schemeClr>
                </a:solidFill>
              </a:rPr>
              <a:t>2.	Design, Drawing and Estimate of constructing of various size Biogas power generating Plants have been prepared and the same have been submitted to the  </a:t>
            </a:r>
            <a:r>
              <a:rPr lang="en-US" sz="1450" b="1" dirty="0" err="1" smtClean="0">
                <a:solidFill>
                  <a:schemeClr val="accent3">
                    <a:lumMod val="50000"/>
                  </a:schemeClr>
                </a:solidFill>
              </a:rPr>
              <a:t>M.P.Urja</a:t>
            </a:r>
            <a:r>
              <a:rPr lang="en-US" sz="1450" b="1" dirty="0" smtClean="0">
                <a:solidFill>
                  <a:schemeClr val="accent3">
                    <a:lumMod val="50000"/>
                  </a:schemeClr>
                </a:solidFill>
              </a:rPr>
              <a:t> </a:t>
            </a:r>
            <a:r>
              <a:rPr lang="en-US" sz="1450" b="1" dirty="0" err="1" smtClean="0">
                <a:solidFill>
                  <a:schemeClr val="accent3">
                    <a:lumMod val="50000"/>
                  </a:schemeClr>
                </a:solidFill>
              </a:rPr>
              <a:t>Vikas</a:t>
            </a:r>
            <a:r>
              <a:rPr lang="en-US" sz="1450" b="1" dirty="0" smtClean="0">
                <a:solidFill>
                  <a:schemeClr val="accent3">
                    <a:lumMod val="50000"/>
                  </a:schemeClr>
                </a:solidFill>
              </a:rPr>
              <a:t> Nigam, Bhopal as per their requirement.</a:t>
            </a:r>
          </a:p>
          <a:p>
            <a:pPr marL="457200" indent="-457200" algn="just">
              <a:lnSpc>
                <a:spcPct val="150000"/>
              </a:lnSpc>
              <a:buNone/>
            </a:pPr>
            <a:r>
              <a:rPr lang="en-US" sz="1450" b="1" dirty="0" smtClean="0">
                <a:solidFill>
                  <a:schemeClr val="accent3">
                    <a:lumMod val="50000"/>
                  </a:schemeClr>
                </a:solidFill>
              </a:rPr>
              <a:t>3.	Third Party Verification work of Biogas Plants constructed by M.P AGRO is being carried out by the centre in 7 districts of M.P.  Around 3300 have been surveyed and report to MPAGRO has been submitted.</a:t>
            </a:r>
          </a:p>
          <a:p>
            <a:pPr marL="457200" indent="-457200" algn="just">
              <a:lnSpc>
                <a:spcPct val="150000"/>
              </a:lnSpc>
              <a:buAutoNum type="arabicPeriod" startAt="2"/>
            </a:pPr>
            <a:endParaRPr lang="en-US" sz="1450" b="1" dirty="0" smtClean="0">
              <a:solidFill>
                <a:schemeClr val="accent3">
                  <a:lumMod val="50000"/>
                </a:schemeClr>
              </a:solidFill>
            </a:endParaRPr>
          </a:p>
          <a:p>
            <a:pPr>
              <a:buNone/>
            </a:pPr>
            <a:r>
              <a:rPr lang="en-US" sz="1450" b="1" dirty="0" smtClean="0">
                <a:solidFill>
                  <a:schemeClr val="accent3">
                    <a:lumMod val="50000"/>
                  </a:schemeClr>
                </a:solidFill>
              </a:rPr>
              <a:t> </a:t>
            </a:r>
          </a:p>
          <a:p>
            <a:pPr>
              <a:buNone/>
            </a:pPr>
            <a:r>
              <a:rPr lang="en-US" sz="1450" b="1" dirty="0" smtClean="0">
                <a:solidFill>
                  <a:schemeClr val="accent3">
                    <a:lumMod val="50000"/>
                  </a:schemeClr>
                </a:solidFill>
              </a:rPr>
              <a:t> </a:t>
            </a:r>
          </a:p>
          <a:p>
            <a:pPr>
              <a:buNone/>
            </a:pPr>
            <a:endParaRPr lang="en-US" sz="1450" dirty="0">
              <a:solidFill>
                <a:schemeClr val="accent3">
                  <a:lumMod val="50000"/>
                </a:schemeClr>
              </a:solidFill>
            </a:endParaRPr>
          </a:p>
        </p:txBody>
      </p:sp>
      <p:sp>
        <p:nvSpPr>
          <p:cNvPr id="4" name="Content Placeholder 3"/>
          <p:cNvSpPr>
            <a:spLocks noGrp="1"/>
          </p:cNvSpPr>
          <p:nvPr>
            <p:ph sz="quarter" idx="2"/>
          </p:nvPr>
        </p:nvSpPr>
        <p:spPr>
          <a:xfrm>
            <a:off x="685801" y="1676400"/>
            <a:ext cx="4952999" cy="533400"/>
          </a:xfrm>
        </p:spPr>
        <p:txBody>
          <a:bodyPr>
            <a:normAutofit lnSpcReduction="10000"/>
          </a:bodyPr>
          <a:lstStyle/>
          <a:p>
            <a:endParaRPr lang="en-US" b="1" dirty="0" smtClean="0"/>
          </a:p>
          <a:p>
            <a:endParaRPr lang="en-US" b="1" dirty="0" smtClean="0"/>
          </a:p>
          <a:p>
            <a:endParaRPr lang="en-US" b="1" dirty="0"/>
          </a:p>
        </p:txBody>
      </p:sp>
      <p:sp>
        <p:nvSpPr>
          <p:cNvPr id="5" name="Content Placeholder 4"/>
          <p:cNvSpPr>
            <a:spLocks noGrp="1"/>
          </p:cNvSpPr>
          <p:nvPr>
            <p:ph sz="quarter" idx="3"/>
          </p:nvPr>
        </p:nvSpPr>
        <p:spPr>
          <a:xfrm flipV="1">
            <a:off x="609600" y="5867399"/>
            <a:ext cx="7848600" cy="45719"/>
          </a:xfrm>
        </p:spPr>
        <p:txBody>
          <a:bodyPr>
            <a:normAutofit fontScale="25000" lnSpcReduction="20000"/>
          </a:bodyPr>
          <a:lstStyle/>
          <a:p>
            <a:r>
              <a:rPr lang="en-US" dirty="0" smtClean="0"/>
              <a:t>     </a:t>
            </a:r>
            <a:endParaRPr lang="en-US" dirty="0"/>
          </a:p>
        </p:txBody>
      </p:sp>
      <p:pic>
        <p:nvPicPr>
          <p:cNvPr id="6" name="Picture 4" descr="cesrlogo1"/>
          <p:cNvPicPr>
            <a:picLocks noChangeAspect="1" noChangeArrowheads="1"/>
          </p:cNvPicPr>
          <p:nvPr/>
        </p:nvPicPr>
        <p:blipFill>
          <a:blip r:embed="rId2"/>
          <a:srcRect/>
          <a:stretch>
            <a:fillRect/>
          </a:stretch>
        </p:blipFill>
        <p:spPr>
          <a:xfrm>
            <a:off x="8077200" y="457200"/>
            <a:ext cx="657225" cy="876300"/>
          </a:xfrm>
          <a:prstGeom prst="rect">
            <a:avLst/>
          </a:prstGeom>
          <a:noFill/>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a:xfrm>
            <a:off x="685800" y="609600"/>
            <a:ext cx="7315200" cy="1143000"/>
          </a:xfrm>
        </p:spPr>
        <p:txBody>
          <a:bodyPr>
            <a:noAutofit/>
          </a:bodyPr>
          <a:lstStyle/>
          <a:p>
            <a:pPr lvl="0" algn="just"/>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Third Party Verification work of Solar Photovoltaic systems installed under the Remote village Electrification </a:t>
            </a:r>
            <a:r>
              <a:rPr lang="en-US" sz="1800" dirty="0" err="1" smtClean="0">
                <a:solidFill>
                  <a:schemeClr val="tx1"/>
                </a:solidFill>
              </a:rPr>
              <a:t>programme</a:t>
            </a:r>
            <a:r>
              <a:rPr lang="en-US" sz="1800" dirty="0" smtClean="0">
                <a:solidFill>
                  <a:schemeClr val="tx1"/>
                </a:solidFill>
              </a:rPr>
              <a:t> of the MNRE </a:t>
            </a:r>
            <a:endParaRPr lang="en-US" sz="1800" dirty="0">
              <a:solidFill>
                <a:schemeClr val="tx1"/>
              </a:solidFill>
            </a:endParaRPr>
          </a:p>
        </p:txBody>
      </p:sp>
      <p:sp>
        <p:nvSpPr>
          <p:cNvPr id="20483" name="Rectangle 3"/>
          <p:cNvSpPr>
            <a:spLocks noGrp="1" noChangeArrowheads="1"/>
          </p:cNvSpPr>
          <p:nvPr>
            <p:ph type="body" sz="half" idx="1"/>
          </p:nvPr>
        </p:nvSpPr>
        <p:spPr>
          <a:xfrm>
            <a:off x="685800" y="1752600"/>
            <a:ext cx="7848600" cy="4114800"/>
          </a:xfrm>
        </p:spPr>
        <p:txBody>
          <a:bodyPr/>
          <a:lstStyle/>
          <a:p>
            <a:pPr algn="just" eaLnBrk="1" hangingPunct="1">
              <a:buNone/>
            </a:pPr>
            <a:r>
              <a:rPr lang="en-US" sz="1600" b="1" dirty="0" smtClean="0">
                <a:solidFill>
                  <a:schemeClr val="accent3">
                    <a:lumMod val="50000"/>
                  </a:schemeClr>
                </a:solidFill>
              </a:rPr>
              <a:t>    Third Party </a:t>
            </a:r>
            <a:r>
              <a:rPr lang="en-US" sz="1600" b="1" dirty="0" smtClean="0">
                <a:solidFill>
                  <a:schemeClr val="accent3">
                    <a:lumMod val="50000"/>
                  </a:schemeClr>
                </a:solidFill>
                <a:latin typeface="+mn-lt"/>
                <a:ea typeface="+mn-ea"/>
                <a:cs typeface="+mn-cs"/>
              </a:rPr>
              <a:t>Physical Verification work  (on 100% basis) in </a:t>
            </a:r>
            <a:r>
              <a:rPr lang="en-US" sz="1600" b="1" dirty="0" smtClean="0">
                <a:solidFill>
                  <a:schemeClr val="accent3">
                    <a:lumMod val="50000"/>
                  </a:schemeClr>
                </a:solidFill>
              </a:rPr>
              <a:t>179</a:t>
            </a:r>
            <a:r>
              <a:rPr lang="en-US" sz="1600" b="1" dirty="0" smtClean="0">
                <a:solidFill>
                  <a:schemeClr val="accent3">
                    <a:lumMod val="50000"/>
                  </a:schemeClr>
                </a:solidFill>
                <a:latin typeface="+mn-lt"/>
                <a:ea typeface="+mn-ea"/>
                <a:cs typeface="+mn-cs"/>
              </a:rPr>
              <a:t> villages of 15 districts for the Solar Photovoltaic </a:t>
            </a:r>
            <a:r>
              <a:rPr lang="en-US" sz="1600" b="1" dirty="0" smtClean="0">
                <a:solidFill>
                  <a:schemeClr val="accent3">
                    <a:lumMod val="50000"/>
                  </a:schemeClr>
                </a:solidFill>
              </a:rPr>
              <a:t>S</a:t>
            </a:r>
            <a:r>
              <a:rPr lang="en-US" sz="1600" b="1" dirty="0" smtClean="0">
                <a:solidFill>
                  <a:schemeClr val="accent3">
                    <a:lumMod val="50000"/>
                  </a:schemeClr>
                </a:solidFill>
                <a:latin typeface="+mn-lt"/>
                <a:ea typeface="+mn-ea"/>
                <a:cs typeface="+mn-cs"/>
              </a:rPr>
              <a:t>ystems installed  by the M.P. </a:t>
            </a:r>
            <a:r>
              <a:rPr lang="en-US" sz="1600" b="1" dirty="0" err="1" smtClean="0">
                <a:solidFill>
                  <a:schemeClr val="accent3">
                    <a:lumMod val="50000"/>
                  </a:schemeClr>
                </a:solidFill>
                <a:latin typeface="+mn-lt"/>
                <a:ea typeface="+mn-ea"/>
                <a:cs typeface="+mn-cs"/>
              </a:rPr>
              <a:t>Urja</a:t>
            </a:r>
            <a:r>
              <a:rPr lang="en-US" sz="1600" b="1" dirty="0" smtClean="0">
                <a:solidFill>
                  <a:schemeClr val="accent3">
                    <a:lumMod val="50000"/>
                  </a:schemeClr>
                </a:solidFill>
                <a:latin typeface="+mn-lt"/>
                <a:ea typeface="+mn-ea"/>
                <a:cs typeface="+mn-cs"/>
              </a:rPr>
              <a:t> </a:t>
            </a:r>
            <a:r>
              <a:rPr lang="en-US" sz="1600" b="1" dirty="0" err="1" smtClean="0">
                <a:solidFill>
                  <a:schemeClr val="accent3">
                    <a:lumMod val="50000"/>
                  </a:schemeClr>
                </a:solidFill>
                <a:latin typeface="+mn-lt"/>
                <a:ea typeface="+mn-ea"/>
                <a:cs typeface="+mn-cs"/>
              </a:rPr>
              <a:t>Vikas</a:t>
            </a:r>
            <a:r>
              <a:rPr lang="en-US" sz="1600" b="1" dirty="0" smtClean="0">
                <a:solidFill>
                  <a:schemeClr val="accent3">
                    <a:lumMod val="50000"/>
                  </a:schemeClr>
                </a:solidFill>
                <a:latin typeface="+mn-lt"/>
                <a:ea typeface="+mn-ea"/>
                <a:cs typeface="+mn-cs"/>
              </a:rPr>
              <a:t>  Nigam, Bhopal has been carried out by the centre. Status report has been submitted to the </a:t>
            </a:r>
            <a:r>
              <a:rPr lang="en-US" sz="1600" b="1" dirty="0" err="1" smtClean="0">
                <a:solidFill>
                  <a:schemeClr val="accent3">
                    <a:lumMod val="50000"/>
                  </a:schemeClr>
                </a:solidFill>
                <a:latin typeface="+mn-lt"/>
                <a:ea typeface="+mn-ea"/>
                <a:cs typeface="+mn-cs"/>
              </a:rPr>
              <a:t>nigam</a:t>
            </a:r>
            <a:r>
              <a:rPr lang="en-US" sz="1600" b="1" dirty="0" smtClean="0">
                <a:solidFill>
                  <a:schemeClr val="accent3">
                    <a:lumMod val="50000"/>
                  </a:schemeClr>
                </a:solidFill>
                <a:latin typeface="+mn-lt"/>
                <a:ea typeface="+mn-ea"/>
                <a:cs typeface="+mn-cs"/>
              </a:rPr>
              <a:t>.</a:t>
            </a:r>
          </a:p>
          <a:p>
            <a:pPr eaLnBrk="1" hangingPunct="1"/>
            <a:endParaRPr lang="en-US" sz="2400" dirty="0" smtClean="0"/>
          </a:p>
          <a:p>
            <a:pPr eaLnBrk="1" hangingPunct="1"/>
            <a:endParaRPr lang="en-US" sz="2400" dirty="0" smtClean="0"/>
          </a:p>
          <a:p>
            <a:pPr eaLnBrk="1" hangingPunct="1"/>
            <a:endParaRPr lang="en-US" sz="2400" dirty="0" smtClean="0"/>
          </a:p>
        </p:txBody>
      </p:sp>
      <p:graphicFrame>
        <p:nvGraphicFramePr>
          <p:cNvPr id="8" name="Content Placeholder 7"/>
          <p:cNvGraphicFramePr>
            <a:graphicFrameLocks noGrp="1"/>
          </p:cNvGraphicFramePr>
          <p:nvPr>
            <p:ph sz="quarter" idx="2"/>
          </p:nvPr>
        </p:nvGraphicFramePr>
        <p:xfrm>
          <a:off x="1066800" y="3581400"/>
          <a:ext cx="6857999" cy="1813560"/>
        </p:xfrm>
        <a:graphic>
          <a:graphicData uri="http://schemas.openxmlformats.org/drawingml/2006/table">
            <a:tbl>
              <a:tblPr firstRow="1" bandRow="1">
                <a:tableStyleId>{21E4AEA4-8DFA-4A89-87EB-49C32662AFE0}</a:tableStyleId>
              </a:tblPr>
              <a:tblGrid>
                <a:gridCol w="831273"/>
                <a:gridCol w="1076754"/>
                <a:gridCol w="1237493"/>
                <a:gridCol w="1237493"/>
                <a:gridCol w="1237493"/>
                <a:gridCol w="1237493"/>
              </a:tblGrid>
              <a:tr h="914400">
                <a:tc>
                  <a:txBody>
                    <a:bodyPr/>
                    <a:lstStyle/>
                    <a:p>
                      <a:pPr marL="0" marR="0">
                        <a:lnSpc>
                          <a:spcPct val="115000"/>
                        </a:lnSpc>
                        <a:spcBef>
                          <a:spcPts val="0"/>
                        </a:spcBef>
                        <a:spcAft>
                          <a:spcPts val="0"/>
                        </a:spcAft>
                      </a:pPr>
                      <a:r>
                        <a:rPr lang="en-US" sz="1600" dirty="0" err="1"/>
                        <a:t>S.No</a:t>
                      </a:r>
                      <a:r>
                        <a:rPr lang="en-US" sz="1600" dirty="0"/>
                        <a:t>.</a:t>
                      </a:r>
                      <a:endParaRPr lang="en-US" sz="1600" dirty="0">
                        <a:solidFill>
                          <a:srgbClr val="CC00CC"/>
                        </a:solidFill>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600" dirty="0"/>
                        <a:t>District</a:t>
                      </a:r>
                      <a:endParaRPr lang="en-US" sz="1600" dirty="0">
                        <a:solidFill>
                          <a:srgbClr val="CC00CC"/>
                        </a:solidFill>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600" dirty="0"/>
                        <a:t>Number of Villages</a:t>
                      </a:r>
                      <a:endParaRPr lang="en-US" sz="1600" dirty="0">
                        <a:solidFill>
                          <a:srgbClr val="CC00CC"/>
                        </a:solidFill>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600" dirty="0"/>
                        <a:t>No. of Solar Home Light Systems</a:t>
                      </a:r>
                      <a:endParaRPr lang="en-US" sz="1600" dirty="0">
                        <a:solidFill>
                          <a:srgbClr val="CC00CC"/>
                        </a:solidFill>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600" dirty="0"/>
                        <a:t>No. of Street Light Systems</a:t>
                      </a:r>
                      <a:endParaRPr lang="en-US" sz="1600" dirty="0">
                        <a:solidFill>
                          <a:srgbClr val="CC00CC"/>
                        </a:solidFill>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600" dirty="0"/>
                        <a:t>Total Systems Verified</a:t>
                      </a:r>
                      <a:endParaRPr lang="en-US" sz="1600" dirty="0">
                        <a:solidFill>
                          <a:srgbClr val="CC00CC"/>
                        </a:solidFill>
                        <a:latin typeface="Calibri"/>
                        <a:ea typeface="Times New Roman"/>
                        <a:cs typeface="Times New Roman"/>
                      </a:endParaRPr>
                    </a:p>
                  </a:txBody>
                  <a:tcPr marL="68580" marR="68580" marT="0" marB="0"/>
                </a:tc>
              </a:tr>
              <a:tr h="402291">
                <a:tc>
                  <a:txBody>
                    <a:bodyPr/>
                    <a:lstStyle/>
                    <a:p>
                      <a:pPr marL="0" marR="0">
                        <a:lnSpc>
                          <a:spcPct val="150000"/>
                        </a:lnSpc>
                        <a:spcBef>
                          <a:spcPts val="0"/>
                        </a:spcBef>
                        <a:spcAft>
                          <a:spcPts val="0"/>
                        </a:spcAft>
                      </a:pPr>
                      <a:r>
                        <a:rPr lang="en-US" sz="1800" dirty="0"/>
                        <a:t>1</a:t>
                      </a:r>
                      <a:endParaRPr lang="en-US" sz="1800" b="1" dirty="0">
                        <a:solidFill>
                          <a:srgbClr val="CC00CC"/>
                        </a:solidFill>
                        <a:latin typeface="Calibri"/>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n-US" sz="1800" dirty="0" smtClean="0"/>
                        <a:t>15</a:t>
                      </a:r>
                      <a:endParaRPr lang="en-US" sz="1800" b="1" dirty="0">
                        <a:solidFill>
                          <a:srgbClr val="CC00CC"/>
                        </a:solidFill>
                        <a:latin typeface="Calibri"/>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n-US" sz="1800" dirty="0" smtClean="0"/>
                        <a:t>179</a:t>
                      </a:r>
                      <a:endParaRPr lang="en-US" sz="1800" b="1" dirty="0">
                        <a:solidFill>
                          <a:srgbClr val="CC00CC"/>
                        </a:solidFill>
                        <a:latin typeface="Calibri"/>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n-US" sz="1800" dirty="0" smtClean="0"/>
                        <a:t>15295</a:t>
                      </a:r>
                      <a:endParaRPr lang="en-US" sz="1800" b="1" dirty="0">
                        <a:solidFill>
                          <a:srgbClr val="CC00CC"/>
                        </a:solidFill>
                        <a:latin typeface="Calibri"/>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n-US" sz="1800" dirty="0" smtClean="0"/>
                        <a:t>1351</a:t>
                      </a:r>
                      <a:endParaRPr lang="en-US" sz="1800" b="1" dirty="0">
                        <a:solidFill>
                          <a:srgbClr val="CC00CC"/>
                        </a:solidFill>
                        <a:latin typeface="Calibri"/>
                        <a:ea typeface="Times New Roman"/>
                        <a:cs typeface="Times New Roman"/>
                      </a:endParaRPr>
                    </a:p>
                  </a:txBody>
                  <a:tcPr marL="68580" marR="68580" marT="0" marB="0"/>
                </a:tc>
                <a:tc>
                  <a:txBody>
                    <a:bodyPr/>
                    <a:lstStyle/>
                    <a:p>
                      <a:pPr marL="0" marR="0">
                        <a:lnSpc>
                          <a:spcPct val="150000"/>
                        </a:lnSpc>
                        <a:spcBef>
                          <a:spcPts val="0"/>
                        </a:spcBef>
                        <a:spcAft>
                          <a:spcPts val="0"/>
                        </a:spcAft>
                      </a:pPr>
                      <a:r>
                        <a:rPr lang="en-US" sz="1800" dirty="0" smtClean="0"/>
                        <a:t>16646</a:t>
                      </a:r>
                      <a:endParaRPr lang="en-US" sz="1800" b="1" dirty="0">
                        <a:solidFill>
                          <a:srgbClr val="CC00CC"/>
                        </a:solidFill>
                        <a:latin typeface="Calibri"/>
                        <a:ea typeface="Times New Roman"/>
                        <a:cs typeface="Times New Roman"/>
                      </a:endParaRPr>
                    </a:p>
                  </a:txBody>
                  <a:tcPr marL="68580" marR="68580" marT="0" marB="0"/>
                </a:tc>
              </a:tr>
            </a:tbl>
          </a:graphicData>
        </a:graphic>
      </p:graphicFrame>
      <p:pic>
        <p:nvPicPr>
          <p:cNvPr id="20485" name="Picture 8" descr="cesrlogo1"/>
          <p:cNvPicPr>
            <a:picLocks noGrp="1" noChangeAspect="1" noChangeArrowheads="1"/>
          </p:cNvPicPr>
          <p:nvPr>
            <p:ph sz="quarter" idx="3"/>
          </p:nvPr>
        </p:nvPicPr>
        <p:blipFill>
          <a:blip r:embed="rId3"/>
          <a:srcRect/>
          <a:stretch>
            <a:fillRect/>
          </a:stretch>
        </p:blipFill>
        <p:spPr>
          <a:xfrm>
            <a:off x="8077200" y="495300"/>
            <a:ext cx="657225" cy="876300"/>
          </a:xfrm>
          <a:noFill/>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010400" cy="1371600"/>
          </a:xfrm>
        </p:spPr>
        <p:txBody>
          <a:bodyPr>
            <a:noAutofit/>
          </a:bodyPr>
          <a:lstStyle/>
          <a:p>
            <a:pPr lvl="0"/>
            <a:r>
              <a:rPr lang="en-US" sz="2200" dirty="0" smtClean="0">
                <a:solidFill>
                  <a:schemeClr val="tx1"/>
                </a:solidFill>
              </a:rPr>
              <a:t/>
            </a:r>
            <a:br>
              <a:rPr lang="en-US" sz="2200" dirty="0" smtClean="0">
                <a:solidFill>
                  <a:schemeClr val="tx1"/>
                </a:solidFill>
              </a:rPr>
            </a:br>
            <a:r>
              <a:rPr lang="en-US" sz="2200" dirty="0" smtClean="0">
                <a:solidFill>
                  <a:schemeClr val="tx1"/>
                </a:solidFill>
              </a:rPr>
              <a:t>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400" dirty="0" smtClean="0">
                <a:solidFill>
                  <a:schemeClr val="tx1"/>
                </a:solidFill>
              </a:rPr>
              <a:t>DPR preparation for Developing Dewas as Solar City   </a:t>
            </a:r>
            <a:r>
              <a:rPr lang="en-US" sz="2200" dirty="0" smtClean="0">
                <a:solidFill>
                  <a:schemeClr val="tx1"/>
                </a:solidFill>
              </a:rPr>
              <a:t/>
            </a:r>
            <a:br>
              <a:rPr lang="en-US" sz="2200" dirty="0" smtClean="0">
                <a:solidFill>
                  <a:schemeClr val="tx1"/>
                </a:solidFill>
              </a:rPr>
            </a:br>
            <a:endParaRPr lang="en-US" sz="2200" dirty="0">
              <a:solidFill>
                <a:schemeClr val="tx1"/>
              </a:solidFill>
            </a:endParaRPr>
          </a:p>
        </p:txBody>
      </p:sp>
      <p:sp>
        <p:nvSpPr>
          <p:cNvPr id="3" name="Content Placeholder 2"/>
          <p:cNvSpPr>
            <a:spLocks noGrp="1"/>
          </p:cNvSpPr>
          <p:nvPr>
            <p:ph idx="1"/>
          </p:nvPr>
        </p:nvSpPr>
        <p:spPr>
          <a:xfrm>
            <a:off x="609600" y="3810000"/>
            <a:ext cx="7924800" cy="1981200"/>
          </a:xfrm>
        </p:spPr>
        <p:txBody>
          <a:bodyPr>
            <a:normAutofit fontScale="25000" lnSpcReduction="20000"/>
          </a:bodyPr>
          <a:lstStyle/>
          <a:p>
            <a:endParaRPr lang="en-US" dirty="0" smtClean="0">
              <a:solidFill>
                <a:srgbClr val="FF0000"/>
              </a:solidFill>
              <a:latin typeface="Arial" pitchFamily="34" charset="0"/>
              <a:cs typeface="Arial" pitchFamily="34" charset="0"/>
            </a:endParaRPr>
          </a:p>
          <a:p>
            <a:pPr algn="just">
              <a:buNone/>
            </a:pPr>
            <a:r>
              <a:rPr lang="en-US" dirty="0" smtClean="0">
                <a:solidFill>
                  <a:srgbClr val="FF0000"/>
                </a:solidFill>
                <a:latin typeface="Arial" pitchFamily="34" charset="0"/>
                <a:cs typeface="Arial" pitchFamily="34" charset="0"/>
              </a:rPr>
              <a:t>	    </a:t>
            </a:r>
          </a:p>
          <a:p>
            <a:pPr algn="just">
              <a:buNone/>
            </a:pPr>
            <a:r>
              <a:rPr lang="en-US" sz="1800" b="1" dirty="0" smtClean="0">
                <a:solidFill>
                  <a:srgbClr val="FF0000"/>
                </a:solidFill>
                <a:latin typeface="Arial" pitchFamily="34" charset="0"/>
                <a:cs typeface="Arial" pitchFamily="34" charset="0"/>
              </a:rPr>
              <a:t>	</a:t>
            </a:r>
          </a:p>
          <a:p>
            <a:pPr algn="just">
              <a:buNone/>
            </a:pPr>
            <a:r>
              <a:rPr lang="en-US" sz="1800" b="1" dirty="0" smtClean="0">
                <a:solidFill>
                  <a:srgbClr val="FF0000"/>
                </a:solidFill>
                <a:latin typeface="Arial" pitchFamily="34" charset="0"/>
                <a:cs typeface="Arial" pitchFamily="34" charset="0"/>
              </a:rPr>
              <a:t>  	</a:t>
            </a:r>
            <a:r>
              <a:rPr lang="en-US" sz="8800" b="1" dirty="0" smtClean="0">
                <a:solidFill>
                  <a:schemeClr val="accent3">
                    <a:lumMod val="50000"/>
                  </a:schemeClr>
                </a:solidFill>
                <a:latin typeface="Arial" pitchFamily="34" charset="0"/>
                <a:cs typeface="Arial" pitchFamily="34" charset="0"/>
              </a:rPr>
              <a:t>On request of the Municipal Corporation, Dewas, we have prepared a Detailed Project Report for Developing Dewas as Solar City. The report has been submitted to the DMC for further necessary action at their end.</a:t>
            </a:r>
          </a:p>
          <a:p>
            <a:endParaRPr lang="en-US" dirty="0">
              <a:solidFill>
                <a:srgbClr val="FF0000"/>
              </a:solidFill>
              <a:latin typeface="Arial" pitchFamily="34" charset="0"/>
              <a:cs typeface="Arial" pitchFamily="34" charset="0"/>
            </a:endParaRPr>
          </a:p>
        </p:txBody>
      </p:sp>
      <p:pic>
        <p:nvPicPr>
          <p:cNvPr id="7" name="Picture 2" descr="C:\Documents and Settings\user\Local Settings\Temporary Internet Files\Content.IE5\3HYVKP6R\MP900447467[1].jpg"/>
          <p:cNvPicPr>
            <a:picLocks noChangeAspect="1" noChangeArrowheads="1"/>
          </p:cNvPicPr>
          <p:nvPr/>
        </p:nvPicPr>
        <p:blipFill>
          <a:blip r:embed="rId2" cstate="print"/>
          <a:srcRect/>
          <a:stretch>
            <a:fillRect/>
          </a:stretch>
        </p:blipFill>
        <p:spPr bwMode="auto">
          <a:xfrm>
            <a:off x="1752600" y="2209800"/>
            <a:ext cx="2362200" cy="1828800"/>
          </a:xfrm>
          <a:prstGeom prst="rect">
            <a:avLst/>
          </a:prstGeom>
          <a:noFill/>
        </p:spPr>
      </p:pic>
      <p:pic>
        <p:nvPicPr>
          <p:cNvPr id="9" name="Picture 4" descr="cesrlogo1"/>
          <p:cNvPicPr>
            <a:picLocks noChangeAspect="1" noChangeArrowheads="1"/>
          </p:cNvPicPr>
          <p:nvPr/>
        </p:nvPicPr>
        <p:blipFill>
          <a:blip r:embed="rId3"/>
          <a:srcRect/>
          <a:stretch>
            <a:fillRect/>
          </a:stretch>
        </p:blipFill>
        <p:spPr>
          <a:xfrm>
            <a:off x="8077200" y="457200"/>
            <a:ext cx="657225" cy="876300"/>
          </a:xfrm>
          <a:prstGeom prst="rect">
            <a:avLst/>
          </a:prstGeom>
          <a:noFill/>
        </p:spPr>
      </p:pic>
      <p:pic>
        <p:nvPicPr>
          <p:cNvPr id="7171" name="Picture 3"/>
          <p:cNvPicPr>
            <a:picLocks noChangeAspect="1" noChangeArrowheads="1"/>
          </p:cNvPicPr>
          <p:nvPr/>
        </p:nvPicPr>
        <p:blipFill>
          <a:blip r:embed="rId4"/>
          <a:srcRect/>
          <a:stretch>
            <a:fillRect/>
          </a:stretch>
        </p:blipFill>
        <p:spPr bwMode="auto">
          <a:xfrm>
            <a:off x="4648200" y="2133600"/>
            <a:ext cx="2466975" cy="18478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010400" cy="1447800"/>
          </a:xfrm>
        </p:spPr>
        <p:txBody>
          <a:bodyPr>
            <a:noAutofit/>
          </a:bodyPr>
          <a:lstStyle/>
          <a:p>
            <a:pPr lvl="0"/>
            <a:r>
              <a:rPr lang="en-US" sz="2200" dirty="0" smtClean="0">
                <a:solidFill>
                  <a:schemeClr val="tx1"/>
                </a:solidFill>
              </a:rPr>
              <a:t/>
            </a:r>
            <a:br>
              <a:rPr lang="en-US" sz="2200" dirty="0" smtClean="0">
                <a:solidFill>
                  <a:schemeClr val="tx1"/>
                </a:solidFill>
              </a:rPr>
            </a:br>
            <a:r>
              <a:rPr lang="en-US" sz="2200" dirty="0" smtClean="0">
                <a:solidFill>
                  <a:schemeClr val="tx1"/>
                </a:solidFill>
              </a:rPr>
              <a:t>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t>
            </a:r>
            <a:br>
              <a:rPr lang="en-US" sz="2200" dirty="0" smtClean="0">
                <a:solidFill>
                  <a:schemeClr val="tx1"/>
                </a:solidFill>
              </a:rPr>
            </a:br>
            <a:r>
              <a:rPr lang="en-US" sz="2200" dirty="0" smtClean="0">
                <a:solidFill>
                  <a:schemeClr val="tx1"/>
                </a:solidFill>
              </a:rPr>
              <a:t>DPR preparation for 10kWp Solar Power</a:t>
            </a:r>
            <a:br>
              <a:rPr lang="en-US" sz="2200" dirty="0" smtClean="0">
                <a:solidFill>
                  <a:schemeClr val="tx1"/>
                </a:solidFill>
              </a:rPr>
            </a:br>
            <a:r>
              <a:rPr lang="en-US" sz="2200" dirty="0" smtClean="0">
                <a:solidFill>
                  <a:schemeClr val="tx1"/>
                </a:solidFill>
              </a:rPr>
              <a:t>Pack for Daly college, Indore</a:t>
            </a:r>
            <a:br>
              <a:rPr lang="en-US" sz="2200" dirty="0" smtClean="0">
                <a:solidFill>
                  <a:schemeClr val="tx1"/>
                </a:solidFill>
              </a:rPr>
            </a:br>
            <a:r>
              <a:rPr lang="en-US" sz="2200" dirty="0" smtClean="0">
                <a:solidFill>
                  <a:schemeClr val="tx1"/>
                </a:solidFill>
              </a:rPr>
              <a:t>       </a:t>
            </a:r>
            <a:br>
              <a:rPr lang="en-US" sz="2200" dirty="0" smtClean="0">
                <a:solidFill>
                  <a:schemeClr val="tx1"/>
                </a:solidFill>
              </a:rPr>
            </a:br>
            <a:endParaRPr lang="en-US" sz="2200" dirty="0">
              <a:solidFill>
                <a:schemeClr val="tx1"/>
              </a:solidFill>
            </a:endParaRPr>
          </a:p>
        </p:txBody>
      </p:sp>
      <p:sp>
        <p:nvSpPr>
          <p:cNvPr id="3" name="Content Placeholder 2"/>
          <p:cNvSpPr>
            <a:spLocks noGrp="1"/>
          </p:cNvSpPr>
          <p:nvPr>
            <p:ph idx="1"/>
          </p:nvPr>
        </p:nvSpPr>
        <p:spPr>
          <a:xfrm>
            <a:off x="533400" y="3810000"/>
            <a:ext cx="8001000" cy="1981200"/>
          </a:xfrm>
        </p:spPr>
        <p:txBody>
          <a:bodyPr>
            <a:normAutofit fontScale="25000" lnSpcReduction="20000"/>
          </a:bodyPr>
          <a:lstStyle/>
          <a:p>
            <a:endParaRPr lang="en-US" dirty="0" smtClean="0">
              <a:solidFill>
                <a:srgbClr val="FF0000"/>
              </a:solidFill>
              <a:latin typeface="Arial" pitchFamily="34" charset="0"/>
              <a:cs typeface="Arial" pitchFamily="34" charset="0"/>
            </a:endParaRPr>
          </a:p>
          <a:p>
            <a:pPr algn="just">
              <a:buNone/>
            </a:pPr>
            <a:r>
              <a:rPr lang="en-US" dirty="0" smtClean="0">
                <a:solidFill>
                  <a:srgbClr val="FF0000"/>
                </a:solidFill>
                <a:latin typeface="Arial" pitchFamily="34" charset="0"/>
                <a:cs typeface="Arial" pitchFamily="34" charset="0"/>
              </a:rPr>
              <a:t>	    </a:t>
            </a:r>
          </a:p>
          <a:p>
            <a:pPr algn="just">
              <a:buNone/>
            </a:pPr>
            <a:r>
              <a:rPr lang="en-US" sz="1800" b="1" dirty="0" smtClean="0">
                <a:solidFill>
                  <a:srgbClr val="FF0000"/>
                </a:solidFill>
                <a:latin typeface="Arial" pitchFamily="34" charset="0"/>
                <a:cs typeface="Arial" pitchFamily="34" charset="0"/>
              </a:rPr>
              <a:t>	</a:t>
            </a:r>
            <a:r>
              <a:rPr lang="en-US" sz="8800" b="1" dirty="0" smtClean="0">
                <a:solidFill>
                  <a:schemeClr val="accent3">
                    <a:lumMod val="50000"/>
                  </a:schemeClr>
                </a:solidFill>
                <a:latin typeface="Arial" pitchFamily="34" charset="0"/>
                <a:cs typeface="Arial" pitchFamily="34" charset="0"/>
              </a:rPr>
              <a:t>A Detailed Project Report for 10kWp Solar Power Pack have been prepared for Daly college, Indore. 50% subsidy for the project has been sanctioned and released by the ministry of New and Renewable Energy, New Delhi and the  project has been commissioned in the College.</a:t>
            </a:r>
          </a:p>
          <a:p>
            <a:endParaRPr lang="en-US" sz="8800" dirty="0">
              <a:solidFill>
                <a:schemeClr val="accent3">
                  <a:lumMod val="50000"/>
                </a:schemeClr>
              </a:solidFill>
              <a:latin typeface="Arial" pitchFamily="34" charset="0"/>
              <a:cs typeface="Arial" pitchFamily="34" charset="0"/>
            </a:endParaRPr>
          </a:p>
        </p:txBody>
      </p:sp>
      <p:pic>
        <p:nvPicPr>
          <p:cNvPr id="9" name="Picture 4" descr="cesrlogo1"/>
          <p:cNvPicPr>
            <a:picLocks noChangeAspect="1" noChangeArrowheads="1"/>
          </p:cNvPicPr>
          <p:nvPr/>
        </p:nvPicPr>
        <p:blipFill>
          <a:blip r:embed="rId2"/>
          <a:srcRect/>
          <a:stretch>
            <a:fillRect/>
          </a:stretch>
        </p:blipFill>
        <p:spPr>
          <a:xfrm>
            <a:off x="8077200" y="457200"/>
            <a:ext cx="657225" cy="876300"/>
          </a:xfrm>
          <a:prstGeom prst="rect">
            <a:avLst/>
          </a:prstGeom>
          <a:noFill/>
        </p:spPr>
      </p:pic>
      <p:pic>
        <p:nvPicPr>
          <p:cNvPr id="8194" name="Picture 2" descr="http://www.dalycollege.org/safe_2011_admin/photogallery/photo_110.jpg">
            <a:hlinkClick r:id="rId3"/>
          </p:cNvPr>
          <p:cNvPicPr>
            <a:picLocks noChangeAspect="1" noChangeArrowheads="1"/>
          </p:cNvPicPr>
          <p:nvPr/>
        </p:nvPicPr>
        <p:blipFill>
          <a:blip r:embed="rId4" cstate="print"/>
          <a:srcRect/>
          <a:stretch>
            <a:fillRect/>
          </a:stretch>
        </p:blipFill>
        <p:spPr bwMode="auto">
          <a:xfrm>
            <a:off x="2895600" y="1752600"/>
            <a:ext cx="3049146" cy="2027683"/>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010400" cy="1066800"/>
          </a:xfrm>
        </p:spPr>
        <p:txBody>
          <a:bodyPr>
            <a:noAutofit/>
          </a:bodyPr>
          <a:lstStyle/>
          <a:p>
            <a:pPr lvl="0"/>
            <a:r>
              <a:rPr lang="en-US" sz="2200" dirty="0" smtClean="0">
                <a:solidFill>
                  <a:schemeClr val="tx1"/>
                </a:solidFill>
              </a:rPr>
              <a:t/>
            </a:r>
            <a:br>
              <a:rPr lang="en-US" sz="2200" dirty="0" smtClean="0">
                <a:solidFill>
                  <a:schemeClr val="tx1"/>
                </a:solidFill>
              </a:rPr>
            </a:br>
            <a:r>
              <a:rPr lang="en-US" sz="2200" dirty="0" smtClean="0">
                <a:solidFill>
                  <a:schemeClr val="tx1"/>
                </a:solidFill>
              </a:rPr>
              <a:t>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DPR preparation for Solar Power Pack for Ajmer </a:t>
            </a:r>
            <a:r>
              <a:rPr lang="en-US" sz="2200" dirty="0" err="1" smtClean="0">
                <a:solidFill>
                  <a:schemeClr val="tx1"/>
                </a:solidFill>
              </a:rPr>
              <a:t>Vidyut</a:t>
            </a:r>
            <a:r>
              <a:rPr lang="en-US" sz="2200" dirty="0" smtClean="0">
                <a:solidFill>
                  <a:schemeClr val="tx1"/>
                </a:solidFill>
              </a:rPr>
              <a:t> </a:t>
            </a:r>
            <a:r>
              <a:rPr lang="en-US" sz="2200" dirty="0" err="1" smtClean="0">
                <a:solidFill>
                  <a:schemeClr val="tx1"/>
                </a:solidFill>
              </a:rPr>
              <a:t>Vitran</a:t>
            </a:r>
            <a:r>
              <a:rPr lang="en-US" sz="2200" dirty="0" smtClean="0">
                <a:solidFill>
                  <a:schemeClr val="tx1"/>
                </a:solidFill>
              </a:rPr>
              <a:t> Nigam, Ajmer</a:t>
            </a:r>
            <a:br>
              <a:rPr lang="en-US" sz="2200" dirty="0" smtClean="0">
                <a:solidFill>
                  <a:schemeClr val="tx1"/>
                </a:solidFill>
              </a:rPr>
            </a:br>
            <a:endParaRPr lang="en-US" sz="2200" dirty="0">
              <a:solidFill>
                <a:schemeClr val="tx1"/>
              </a:solidFill>
            </a:endParaRPr>
          </a:p>
        </p:txBody>
      </p:sp>
      <p:sp>
        <p:nvSpPr>
          <p:cNvPr id="3" name="Content Placeholder 2"/>
          <p:cNvSpPr>
            <a:spLocks noGrp="1"/>
          </p:cNvSpPr>
          <p:nvPr>
            <p:ph idx="1"/>
          </p:nvPr>
        </p:nvSpPr>
        <p:spPr>
          <a:xfrm>
            <a:off x="609600" y="3733800"/>
            <a:ext cx="7924800" cy="1905000"/>
          </a:xfrm>
        </p:spPr>
        <p:txBody>
          <a:bodyPr>
            <a:normAutofit fontScale="25000" lnSpcReduction="20000"/>
          </a:bodyPr>
          <a:lstStyle/>
          <a:p>
            <a:endParaRPr lang="en-US" dirty="0" smtClean="0">
              <a:solidFill>
                <a:srgbClr val="FF0000"/>
              </a:solidFill>
              <a:latin typeface="Arial" pitchFamily="34" charset="0"/>
              <a:cs typeface="Arial" pitchFamily="34" charset="0"/>
            </a:endParaRPr>
          </a:p>
          <a:p>
            <a:pPr algn="just">
              <a:buNone/>
            </a:pPr>
            <a:r>
              <a:rPr lang="en-US" dirty="0" smtClean="0">
                <a:solidFill>
                  <a:srgbClr val="FF0000"/>
                </a:solidFill>
                <a:latin typeface="Arial" pitchFamily="34" charset="0"/>
                <a:cs typeface="Arial" pitchFamily="34" charset="0"/>
              </a:rPr>
              <a:t>	    </a:t>
            </a:r>
          </a:p>
          <a:p>
            <a:pPr algn="just">
              <a:buNone/>
            </a:pPr>
            <a:r>
              <a:rPr lang="en-US" sz="9600" b="1" dirty="0" smtClean="0">
                <a:latin typeface="Arial" pitchFamily="34" charset="0"/>
                <a:cs typeface="Arial" pitchFamily="34" charset="0"/>
              </a:rPr>
              <a:t>	</a:t>
            </a:r>
            <a:r>
              <a:rPr lang="en-US" sz="8800" b="1" dirty="0" smtClean="0">
                <a:solidFill>
                  <a:schemeClr val="accent3">
                    <a:lumMod val="50000"/>
                  </a:schemeClr>
                </a:solidFill>
                <a:latin typeface="Arial" pitchFamily="34" charset="0"/>
                <a:cs typeface="Arial" pitchFamily="34" charset="0"/>
              </a:rPr>
              <a:t>A Detailed Project Report for 35kWp Solar Power Pack with storage batteries has been prepared for Ajmer </a:t>
            </a:r>
            <a:r>
              <a:rPr lang="en-US" sz="8800" b="1" dirty="0" err="1" smtClean="0">
                <a:solidFill>
                  <a:schemeClr val="accent3">
                    <a:lumMod val="50000"/>
                  </a:schemeClr>
                </a:solidFill>
                <a:latin typeface="Arial" pitchFamily="34" charset="0"/>
                <a:cs typeface="Arial" pitchFamily="34" charset="0"/>
              </a:rPr>
              <a:t>Vidyat</a:t>
            </a:r>
            <a:r>
              <a:rPr lang="en-US" sz="8800" b="1" dirty="0" smtClean="0">
                <a:solidFill>
                  <a:schemeClr val="accent3">
                    <a:lumMod val="50000"/>
                  </a:schemeClr>
                </a:solidFill>
                <a:latin typeface="Arial" pitchFamily="34" charset="0"/>
                <a:cs typeface="Arial" pitchFamily="34" charset="0"/>
              </a:rPr>
              <a:t> </a:t>
            </a:r>
            <a:r>
              <a:rPr lang="en-US" sz="8800" b="1" dirty="0" err="1" smtClean="0">
                <a:solidFill>
                  <a:schemeClr val="accent3">
                    <a:lumMod val="50000"/>
                  </a:schemeClr>
                </a:solidFill>
                <a:latin typeface="Arial" pitchFamily="34" charset="0"/>
                <a:cs typeface="Arial" pitchFamily="34" charset="0"/>
              </a:rPr>
              <a:t>Vitran</a:t>
            </a:r>
            <a:r>
              <a:rPr lang="en-US" sz="8800" b="1" dirty="0" smtClean="0">
                <a:solidFill>
                  <a:schemeClr val="accent3">
                    <a:lumMod val="50000"/>
                  </a:schemeClr>
                </a:solidFill>
                <a:latin typeface="Arial" pitchFamily="34" charset="0"/>
                <a:cs typeface="Arial" pitchFamily="34" charset="0"/>
              </a:rPr>
              <a:t> Nigam, Ajmer, Rajasthan. The Project has also been sanctioned by the Ministry of New and Renewable Energy, New Delhi.</a:t>
            </a:r>
          </a:p>
          <a:p>
            <a:endParaRPr lang="en-US" dirty="0">
              <a:solidFill>
                <a:srgbClr val="FF0000"/>
              </a:solidFill>
              <a:latin typeface="Arial" pitchFamily="34" charset="0"/>
              <a:cs typeface="Arial" pitchFamily="34" charset="0"/>
            </a:endParaRPr>
          </a:p>
        </p:txBody>
      </p:sp>
      <p:pic>
        <p:nvPicPr>
          <p:cNvPr id="9" name="Picture 4" descr="cesrlogo1"/>
          <p:cNvPicPr>
            <a:picLocks noChangeAspect="1" noChangeArrowheads="1"/>
          </p:cNvPicPr>
          <p:nvPr/>
        </p:nvPicPr>
        <p:blipFill>
          <a:blip r:embed="rId2"/>
          <a:srcRect/>
          <a:stretch>
            <a:fillRect/>
          </a:stretch>
        </p:blipFill>
        <p:spPr>
          <a:xfrm>
            <a:off x="8077200" y="457200"/>
            <a:ext cx="657225" cy="876300"/>
          </a:xfrm>
          <a:prstGeom prst="rect">
            <a:avLst/>
          </a:prstGeom>
          <a:noFill/>
        </p:spPr>
      </p:pic>
      <p:pic>
        <p:nvPicPr>
          <p:cNvPr id="7170" name="Picture 2" descr="Cells on roof 1"/>
          <p:cNvPicPr>
            <a:picLocks noChangeAspect="1" noChangeArrowheads="1"/>
          </p:cNvPicPr>
          <p:nvPr/>
        </p:nvPicPr>
        <p:blipFill>
          <a:blip r:embed="rId3"/>
          <a:srcRect/>
          <a:stretch>
            <a:fillRect/>
          </a:stretch>
        </p:blipFill>
        <p:spPr bwMode="auto">
          <a:xfrm>
            <a:off x="2971800" y="1752600"/>
            <a:ext cx="2971800" cy="1857376"/>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010400" cy="914400"/>
          </a:xfrm>
        </p:spPr>
        <p:txBody>
          <a:bodyPr>
            <a:normAutofit/>
          </a:bodyPr>
          <a:lstStyle/>
          <a:p>
            <a:pPr algn="just"/>
            <a:endParaRPr lang="en-US" sz="1600" dirty="0"/>
          </a:p>
        </p:txBody>
      </p:sp>
      <p:sp>
        <p:nvSpPr>
          <p:cNvPr id="3" name="Content Placeholder 2"/>
          <p:cNvSpPr>
            <a:spLocks noGrp="1"/>
          </p:cNvSpPr>
          <p:nvPr>
            <p:ph idx="1"/>
          </p:nvPr>
        </p:nvSpPr>
        <p:spPr>
          <a:xfrm>
            <a:off x="685800" y="762000"/>
            <a:ext cx="7010400" cy="914400"/>
          </a:xfrm>
        </p:spPr>
        <p:txBody>
          <a:bodyPr>
            <a:noAutofit/>
          </a:bodyPr>
          <a:lstStyle/>
          <a:p>
            <a:pPr>
              <a:buNone/>
            </a:pPr>
            <a:r>
              <a:rPr lang="en-US" b="1" dirty="0" smtClean="0">
                <a:latin typeface="Arial" pitchFamily="34" charset="0"/>
                <a:cs typeface="Arial" pitchFamily="34" charset="0"/>
              </a:rPr>
              <a:t>Research and Development Activities</a:t>
            </a:r>
          </a:p>
          <a:p>
            <a:endParaRPr lang="en-US" sz="1800" b="1" dirty="0" smtClean="0"/>
          </a:p>
          <a:p>
            <a:endParaRPr lang="en-US" sz="1800" b="1" dirty="0" smtClean="0"/>
          </a:p>
          <a:p>
            <a:pPr algn="just">
              <a:buNone/>
            </a:pPr>
            <a:r>
              <a:rPr lang="en-US" sz="1800" b="1" dirty="0" smtClean="0">
                <a:solidFill>
                  <a:schemeClr val="accent3">
                    <a:lumMod val="50000"/>
                  </a:schemeClr>
                </a:solidFill>
              </a:rPr>
              <a:t>    A R&amp;D Project entitled “Design Development of Horizontal Biomass </a:t>
            </a:r>
            <a:r>
              <a:rPr lang="en-US" sz="1800" b="1" dirty="0" err="1" smtClean="0">
                <a:solidFill>
                  <a:schemeClr val="accent3">
                    <a:lumMod val="50000"/>
                  </a:schemeClr>
                </a:solidFill>
              </a:rPr>
              <a:t>Gasifier</a:t>
            </a:r>
            <a:r>
              <a:rPr lang="en-US" sz="1800" b="1" dirty="0" smtClean="0">
                <a:solidFill>
                  <a:schemeClr val="accent3">
                    <a:lumMod val="50000"/>
                  </a:schemeClr>
                </a:solidFill>
              </a:rPr>
              <a:t>” has been sanctioned to the Centre by the Department of Science and Technology, Ministry of Science and Technology, New Delhi.  Tenure of the project is 3 years and budget is 25.00 </a:t>
            </a:r>
            <a:r>
              <a:rPr lang="en-US" sz="1800" b="1" dirty="0" err="1" smtClean="0">
                <a:solidFill>
                  <a:schemeClr val="accent3">
                    <a:lumMod val="50000"/>
                  </a:schemeClr>
                </a:solidFill>
              </a:rPr>
              <a:t>lacs</a:t>
            </a:r>
            <a:r>
              <a:rPr lang="en-US" sz="1800" b="1" dirty="0" smtClean="0">
                <a:solidFill>
                  <a:schemeClr val="accent3">
                    <a:lumMod val="50000"/>
                  </a:schemeClr>
                </a:solidFill>
              </a:rPr>
              <a:t>.</a:t>
            </a:r>
            <a:endParaRPr lang="en-US" sz="1800" b="1" dirty="0">
              <a:solidFill>
                <a:schemeClr val="accent3">
                  <a:lumMod val="50000"/>
                </a:schemeClr>
              </a:solidFill>
            </a:endParaRPr>
          </a:p>
        </p:txBody>
      </p:sp>
      <p:pic>
        <p:nvPicPr>
          <p:cNvPr id="4" name="Picture 4" descr="cesrlogo1"/>
          <p:cNvPicPr>
            <a:picLocks noChangeAspect="1" noChangeArrowheads="1"/>
          </p:cNvPicPr>
          <p:nvPr/>
        </p:nvPicPr>
        <p:blipFill>
          <a:blip r:embed="rId2"/>
          <a:srcRect/>
          <a:stretch>
            <a:fillRect/>
          </a:stretch>
        </p:blipFill>
        <p:spPr>
          <a:xfrm>
            <a:off x="8077200" y="457200"/>
            <a:ext cx="657225" cy="876300"/>
          </a:xfrm>
          <a:prstGeom prst="rect">
            <a:avLst/>
          </a:prstGeom>
          <a:noFill/>
        </p:spPr>
      </p:pic>
      <p:pic>
        <p:nvPicPr>
          <p:cNvPr id="6146" name="Picture 2" descr="http://t3.gstatic.com/images?q=tbn:ANd9GcRLDWZFJCV05GqyZQML4lbCo_-K7nMTGhlfD3_JzJgXThcvZ6XCcw"/>
          <p:cNvPicPr>
            <a:picLocks noChangeAspect="1" noChangeArrowheads="1"/>
          </p:cNvPicPr>
          <p:nvPr/>
        </p:nvPicPr>
        <p:blipFill>
          <a:blip r:embed="rId3"/>
          <a:srcRect/>
          <a:stretch>
            <a:fillRect/>
          </a:stretch>
        </p:blipFill>
        <p:spPr bwMode="auto">
          <a:xfrm>
            <a:off x="2514600" y="4038600"/>
            <a:ext cx="3352800" cy="170497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a:xfrm>
            <a:off x="685800" y="609600"/>
            <a:ext cx="6934200" cy="1066800"/>
          </a:xfrm>
          <a:prstGeom prst="roundRect">
            <a:avLst>
              <a:gd name="adj" fmla="val 21634"/>
            </a:avLst>
          </a:prstGeom>
        </p:spPr>
        <p:txBody>
          <a:bodyPr>
            <a:noAutofit/>
          </a:bodyPr>
          <a:lstStyle/>
          <a:p>
            <a:pPr eaLnBrk="1" hangingPunct="1"/>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Educational and Training </a:t>
            </a:r>
            <a:r>
              <a:rPr lang="en-US" sz="2200" dirty="0" err="1" smtClean="0">
                <a:solidFill>
                  <a:schemeClr val="tx1"/>
                </a:solidFill>
              </a:rPr>
              <a:t>Programme</a:t>
            </a:r>
            <a:r>
              <a:rPr lang="en-US" sz="2200" dirty="0" smtClean="0">
                <a:solidFill>
                  <a:schemeClr val="tx1"/>
                </a:solidFill>
              </a:rPr>
              <a:t/>
            </a:r>
            <a:br>
              <a:rPr lang="en-US" sz="2200" dirty="0" smtClean="0">
                <a:solidFill>
                  <a:schemeClr val="tx1"/>
                </a:solidFill>
              </a:rPr>
            </a:br>
            <a:endParaRPr lang="en-US" sz="2200" dirty="0" smtClean="0">
              <a:solidFill>
                <a:schemeClr val="tx1"/>
              </a:solidFill>
            </a:endParaRPr>
          </a:p>
        </p:txBody>
      </p:sp>
      <p:sp>
        <p:nvSpPr>
          <p:cNvPr id="26627" name="Rectangle 3"/>
          <p:cNvSpPr>
            <a:spLocks noGrp="1" noChangeArrowheads="1"/>
          </p:cNvSpPr>
          <p:nvPr>
            <p:ph type="body" sz="half" idx="1"/>
          </p:nvPr>
        </p:nvSpPr>
        <p:spPr>
          <a:xfrm>
            <a:off x="609600" y="1676400"/>
            <a:ext cx="8077200" cy="4191000"/>
          </a:xfrm>
        </p:spPr>
        <p:txBody>
          <a:bodyPr/>
          <a:lstStyle/>
          <a:p>
            <a:pPr algn="just" eaLnBrk="1" hangingPunct="1">
              <a:buNone/>
            </a:pPr>
            <a:r>
              <a:rPr lang="en-US" sz="1800" b="1" dirty="0" smtClean="0">
                <a:solidFill>
                  <a:srgbClr val="0000FF"/>
                </a:solidFill>
              </a:rPr>
              <a:t>	</a:t>
            </a:r>
            <a:r>
              <a:rPr lang="en-US" sz="1800" b="1" dirty="0" smtClean="0">
                <a:solidFill>
                  <a:schemeClr val="accent3">
                    <a:lumMod val="50000"/>
                  </a:schemeClr>
                </a:solidFill>
              </a:rPr>
              <a:t>The MNRE had set-up an Energy Park (district level) at CESR. The Park is a unique facility for demonstration of different renewable energy gadgets. A number of students, visitors, faculties and general public visit the park and reply to their queries is given by the faculty and staff of the centre.</a:t>
            </a:r>
          </a:p>
        </p:txBody>
      </p:sp>
      <p:pic>
        <p:nvPicPr>
          <p:cNvPr id="26632" name="Picture 14" descr="cesrlogo1"/>
          <p:cNvPicPr>
            <a:picLocks noChangeAspect="1" noChangeArrowheads="1"/>
          </p:cNvPicPr>
          <p:nvPr/>
        </p:nvPicPr>
        <p:blipFill>
          <a:blip r:embed="rId2"/>
          <a:srcRect/>
          <a:stretch>
            <a:fillRect/>
          </a:stretch>
        </p:blipFill>
        <p:spPr bwMode="auto">
          <a:xfrm>
            <a:off x="8077200" y="457200"/>
            <a:ext cx="636588" cy="876300"/>
          </a:xfrm>
          <a:prstGeom prst="rect">
            <a:avLst/>
          </a:prstGeom>
          <a:noFill/>
          <a:ln w="9525">
            <a:noFill/>
            <a:miter lim="800000"/>
            <a:headEnd/>
            <a:tailEnd/>
          </a:ln>
        </p:spPr>
      </p:pic>
      <p:pic>
        <p:nvPicPr>
          <p:cNvPr id="2050" name="Picture 2" descr="H:\Sushil\Photographs\RTC Programme Photographs\141OLYMP\P1013231.JPG"/>
          <p:cNvPicPr>
            <a:picLocks noChangeAspect="1" noChangeArrowheads="1"/>
          </p:cNvPicPr>
          <p:nvPr/>
        </p:nvPicPr>
        <p:blipFill>
          <a:blip r:embed="rId3" cstate="print"/>
          <a:srcRect/>
          <a:stretch>
            <a:fillRect/>
          </a:stretch>
        </p:blipFill>
        <p:spPr bwMode="auto">
          <a:xfrm>
            <a:off x="1066800" y="3810000"/>
            <a:ext cx="2160587" cy="1620711"/>
          </a:xfrm>
          <a:prstGeom prst="rect">
            <a:avLst/>
          </a:prstGeom>
          <a:noFill/>
        </p:spPr>
      </p:pic>
      <p:pic>
        <p:nvPicPr>
          <p:cNvPr id="2051" name="Picture 3" descr="H:\Sushil\Photographs\RTC Programme Photographs\141OLYMP\P1013232.JPG"/>
          <p:cNvPicPr>
            <a:picLocks noChangeAspect="1" noChangeArrowheads="1"/>
          </p:cNvPicPr>
          <p:nvPr/>
        </p:nvPicPr>
        <p:blipFill>
          <a:blip r:embed="rId4" cstate="print"/>
          <a:srcRect/>
          <a:stretch>
            <a:fillRect/>
          </a:stretch>
        </p:blipFill>
        <p:spPr bwMode="auto">
          <a:xfrm>
            <a:off x="3581400" y="3810000"/>
            <a:ext cx="2133244" cy="1600200"/>
          </a:xfrm>
          <a:prstGeom prst="rect">
            <a:avLst/>
          </a:prstGeom>
          <a:noFill/>
        </p:spPr>
      </p:pic>
      <p:sp>
        <p:nvSpPr>
          <p:cNvPr id="10" name="Content Placeholder 9"/>
          <p:cNvSpPr>
            <a:spLocks noGrp="1"/>
          </p:cNvSpPr>
          <p:nvPr>
            <p:ph sz="quarter" idx="3"/>
          </p:nvPr>
        </p:nvSpPr>
        <p:spPr/>
        <p:txBody>
          <a:bodyPr/>
          <a:lstStyle/>
          <a:p>
            <a:endParaRPr lang="en-US" dirty="0"/>
          </a:p>
        </p:txBody>
      </p:sp>
      <p:pic>
        <p:nvPicPr>
          <p:cNvPr id="2052" name="Picture 4" descr="H:\Sushil\Photographs\RTC Programme Photographs\141OLYMP\P1013238.JPG"/>
          <p:cNvPicPr>
            <a:picLocks noChangeAspect="1" noChangeArrowheads="1"/>
          </p:cNvPicPr>
          <p:nvPr/>
        </p:nvPicPr>
        <p:blipFill>
          <a:blip r:embed="rId5" cstate="print"/>
          <a:srcRect/>
          <a:stretch>
            <a:fillRect/>
          </a:stretch>
        </p:blipFill>
        <p:spPr bwMode="auto">
          <a:xfrm>
            <a:off x="6019800" y="3810000"/>
            <a:ext cx="2133601" cy="1600200"/>
          </a:xfrm>
          <a:prstGeom prst="rect">
            <a:avLst/>
          </a:prstGeom>
          <a:noFill/>
        </p:spPr>
      </p:pic>
      <p:sp>
        <p:nvSpPr>
          <p:cNvPr id="12" name="Content Placeholder 11"/>
          <p:cNvSpPr>
            <a:spLocks noGrp="1"/>
          </p:cNvSpPr>
          <p:nvPr>
            <p:ph sz="quarter" idx="2"/>
          </p:nvPr>
        </p:nvSpPr>
        <p:spPr/>
        <p:txBody>
          <a:bodyPr/>
          <a:lstStyle/>
          <a:p>
            <a:endParaRPr lang="en-US"/>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2"/>
          </p:nvPr>
        </p:nvSpPr>
        <p:spPr>
          <a:xfrm flipV="1">
            <a:off x="4952999" y="4148138"/>
            <a:ext cx="3578225" cy="1490662"/>
          </a:xfrm>
        </p:spPr>
        <p:txBody>
          <a:bodyPr/>
          <a:lstStyle/>
          <a:p>
            <a:endParaRPr lang="en-US" dirty="0"/>
          </a:p>
        </p:txBody>
      </p:sp>
      <p:sp>
        <p:nvSpPr>
          <p:cNvPr id="26626" name="AutoShape 2"/>
          <p:cNvSpPr>
            <a:spLocks noGrp="1" noChangeArrowheads="1"/>
          </p:cNvSpPr>
          <p:nvPr>
            <p:ph type="title"/>
          </p:nvPr>
        </p:nvSpPr>
        <p:spPr>
          <a:xfrm>
            <a:off x="685800" y="609600"/>
            <a:ext cx="6934200" cy="1066800"/>
          </a:xfrm>
          <a:prstGeom prst="roundRect">
            <a:avLst>
              <a:gd name="adj" fmla="val 21634"/>
            </a:avLst>
          </a:prstGeom>
        </p:spPr>
        <p:txBody>
          <a:bodyPr>
            <a:noAutofit/>
          </a:bodyPr>
          <a:lstStyle/>
          <a:p>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200" dirty="0" smtClean="0">
                <a:solidFill>
                  <a:schemeClr val="tx1"/>
                </a:solidFill>
              </a:rPr>
              <a:t/>
            </a:r>
            <a:br>
              <a:rPr lang="en-US" sz="2200" dirty="0" smtClean="0">
                <a:solidFill>
                  <a:schemeClr val="tx1"/>
                </a:solidFill>
              </a:rPr>
            </a:br>
            <a:r>
              <a:rPr lang="en-US" sz="2400" dirty="0" smtClean="0">
                <a:solidFill>
                  <a:schemeClr val="tx1"/>
                </a:solidFill>
              </a:rPr>
              <a:t>Testing </a:t>
            </a:r>
            <a:r>
              <a:rPr lang="en-US" sz="2200" dirty="0" smtClean="0">
                <a:solidFill>
                  <a:schemeClr val="tx1"/>
                </a:solidFill>
              </a:rPr>
              <a:t> </a:t>
            </a:r>
            <a:r>
              <a:rPr lang="en-US" sz="2200" dirty="0" err="1" smtClean="0">
                <a:solidFill>
                  <a:schemeClr val="tx1"/>
                </a:solidFill>
              </a:rPr>
              <a:t>Programme</a:t>
            </a:r>
            <a:r>
              <a:rPr lang="en-US" sz="2200" dirty="0" smtClean="0">
                <a:solidFill>
                  <a:schemeClr val="tx1"/>
                </a:solidFill>
              </a:rPr>
              <a:t/>
            </a:r>
            <a:br>
              <a:rPr lang="en-US" sz="2200" dirty="0" smtClean="0">
                <a:solidFill>
                  <a:schemeClr val="tx1"/>
                </a:solidFill>
              </a:rPr>
            </a:br>
            <a:endParaRPr lang="en-US" sz="2200" dirty="0" smtClean="0">
              <a:solidFill>
                <a:schemeClr val="tx1"/>
              </a:solidFill>
            </a:endParaRPr>
          </a:p>
        </p:txBody>
      </p:sp>
      <p:sp>
        <p:nvSpPr>
          <p:cNvPr id="26627" name="Rectangle 3"/>
          <p:cNvSpPr>
            <a:spLocks noGrp="1" noChangeArrowheads="1"/>
          </p:cNvSpPr>
          <p:nvPr>
            <p:ph type="body" sz="half" idx="1"/>
          </p:nvPr>
        </p:nvSpPr>
        <p:spPr>
          <a:xfrm>
            <a:off x="533400" y="1600200"/>
            <a:ext cx="8077200" cy="4191000"/>
          </a:xfrm>
        </p:spPr>
        <p:txBody>
          <a:bodyPr/>
          <a:lstStyle/>
          <a:p>
            <a:pPr marL="457200" indent="-457200" algn="just">
              <a:buNone/>
            </a:pPr>
            <a:r>
              <a:rPr lang="en-US" sz="1800" b="1" dirty="0" smtClean="0">
                <a:solidFill>
                  <a:schemeClr val="accent3">
                    <a:lumMod val="50000"/>
                  </a:schemeClr>
                </a:solidFill>
              </a:rPr>
              <a:t>	</a:t>
            </a:r>
          </a:p>
          <a:p>
            <a:pPr marL="457200" indent="-457200" algn="just">
              <a:buNone/>
            </a:pPr>
            <a:r>
              <a:rPr lang="en-US" sz="1800" b="1" dirty="0" smtClean="0">
                <a:solidFill>
                  <a:schemeClr val="accent3">
                    <a:lumMod val="50000"/>
                  </a:schemeClr>
                </a:solidFill>
              </a:rPr>
              <a:t>	The Centre is providing Third Party Test facilities to many agencies for the following:</a:t>
            </a:r>
          </a:p>
          <a:p>
            <a:pPr marL="457200" indent="-457200" algn="just">
              <a:buNone/>
            </a:pPr>
            <a:endParaRPr lang="en-US" sz="1800" b="1" dirty="0" smtClean="0">
              <a:solidFill>
                <a:schemeClr val="accent3">
                  <a:lumMod val="50000"/>
                </a:schemeClr>
              </a:solidFill>
            </a:endParaRPr>
          </a:p>
          <a:p>
            <a:pPr marL="457200" indent="-457200" algn="just"/>
            <a:r>
              <a:rPr lang="en-US" sz="1800" b="1" dirty="0" smtClean="0">
                <a:solidFill>
                  <a:schemeClr val="accent3">
                    <a:lumMod val="50000"/>
                  </a:schemeClr>
                </a:solidFill>
              </a:rPr>
              <a:t>Fuels (coal and bio-fuels)</a:t>
            </a:r>
          </a:p>
          <a:p>
            <a:pPr marL="457200" indent="-457200" algn="just"/>
            <a:r>
              <a:rPr lang="en-US" sz="1800" b="1" dirty="0" smtClean="0">
                <a:solidFill>
                  <a:schemeClr val="accent3">
                    <a:lumMod val="50000"/>
                  </a:schemeClr>
                </a:solidFill>
              </a:rPr>
              <a:t>Reflectivity and Emissivity Test of Paints and materials, </a:t>
            </a:r>
          </a:p>
          <a:p>
            <a:pPr marL="457200" indent="-457200" algn="just"/>
            <a:r>
              <a:rPr lang="en-US" sz="1800" b="1" dirty="0" err="1" smtClean="0">
                <a:solidFill>
                  <a:schemeClr val="accent3">
                    <a:lumMod val="50000"/>
                  </a:schemeClr>
                </a:solidFill>
              </a:rPr>
              <a:t>Gasifiers</a:t>
            </a:r>
            <a:r>
              <a:rPr lang="en-US" sz="1800" b="1" dirty="0" smtClean="0">
                <a:solidFill>
                  <a:schemeClr val="accent3">
                    <a:lumMod val="50000"/>
                  </a:schemeClr>
                </a:solidFill>
              </a:rPr>
              <a:t>, Biomass Cook Stoves and</a:t>
            </a:r>
          </a:p>
          <a:p>
            <a:pPr marL="457200" indent="-457200" algn="just"/>
            <a:r>
              <a:rPr lang="en-US" sz="1800" b="1" dirty="0" smtClean="0">
                <a:solidFill>
                  <a:schemeClr val="accent3">
                    <a:lumMod val="50000"/>
                  </a:schemeClr>
                </a:solidFill>
              </a:rPr>
              <a:t>Energy Efficient Lighting systems.  </a:t>
            </a:r>
          </a:p>
          <a:p>
            <a:pPr marL="457200" indent="-457200" algn="just">
              <a:buNone/>
            </a:pPr>
            <a:endParaRPr lang="en-US" sz="1800" b="1" dirty="0" smtClean="0">
              <a:solidFill>
                <a:schemeClr val="accent3">
                  <a:lumMod val="50000"/>
                </a:schemeClr>
              </a:solidFill>
            </a:endParaRPr>
          </a:p>
          <a:p>
            <a:pPr marL="457200" indent="-457200">
              <a:buFont typeface="Wingdings" pitchFamily="2" charset="2"/>
              <a:buChar char="Ø"/>
            </a:pPr>
            <a:endParaRPr lang="en-US" sz="1600" b="1" dirty="0" smtClean="0">
              <a:solidFill>
                <a:schemeClr val="accent3">
                  <a:lumMod val="50000"/>
                </a:schemeClr>
              </a:solidFill>
            </a:endParaRPr>
          </a:p>
          <a:p>
            <a:pPr algn="just" eaLnBrk="1" hangingPunct="1">
              <a:buNone/>
            </a:pPr>
            <a:endParaRPr lang="en-US" sz="1800" b="1" dirty="0" smtClean="0">
              <a:solidFill>
                <a:schemeClr val="accent3">
                  <a:lumMod val="50000"/>
                </a:schemeClr>
              </a:solidFill>
            </a:endParaRPr>
          </a:p>
        </p:txBody>
      </p:sp>
      <p:pic>
        <p:nvPicPr>
          <p:cNvPr id="26632" name="Picture 14" descr="cesrlogo1"/>
          <p:cNvPicPr>
            <a:picLocks noChangeAspect="1" noChangeArrowheads="1"/>
          </p:cNvPicPr>
          <p:nvPr/>
        </p:nvPicPr>
        <p:blipFill>
          <a:blip r:embed="rId2"/>
          <a:srcRect/>
          <a:stretch>
            <a:fillRect/>
          </a:stretch>
        </p:blipFill>
        <p:spPr bwMode="auto">
          <a:xfrm>
            <a:off x="8077200" y="457200"/>
            <a:ext cx="636588" cy="8763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1013242"/>
          <p:cNvPicPr>
            <a:picLocks noChangeAspect="1" noChangeArrowheads="1"/>
          </p:cNvPicPr>
          <p:nvPr/>
        </p:nvPicPr>
        <p:blipFill>
          <a:blip r:embed="rId2" cstate="print"/>
          <a:srcRect/>
          <a:stretch>
            <a:fillRect/>
          </a:stretch>
        </p:blipFill>
        <p:spPr bwMode="auto">
          <a:xfrm>
            <a:off x="2971800" y="1981200"/>
            <a:ext cx="3505200" cy="1905000"/>
          </a:xfrm>
          <a:prstGeom prst="rect">
            <a:avLst/>
          </a:prstGeom>
          <a:noFill/>
          <a:ln w="9525">
            <a:noFill/>
            <a:miter lim="800000"/>
            <a:headEnd/>
            <a:tailEnd/>
          </a:ln>
        </p:spPr>
      </p:pic>
      <p:sp>
        <p:nvSpPr>
          <p:cNvPr id="5123" name="AutoShape 3"/>
          <p:cNvSpPr>
            <a:spLocks noGrp="1" noChangeArrowheads="1"/>
          </p:cNvSpPr>
          <p:nvPr>
            <p:ph type="ctrTitle"/>
          </p:nvPr>
        </p:nvSpPr>
        <p:spPr>
          <a:xfrm>
            <a:off x="1295400" y="914400"/>
            <a:ext cx="6096000" cy="914400"/>
          </a:xfrm>
        </p:spPr>
        <p:txBody>
          <a:bodyPr>
            <a:normAutofit fontScale="90000"/>
          </a:bodyPr>
          <a:lstStyle/>
          <a:p>
            <a:pPr eaLnBrk="1" hangingPunct="1"/>
            <a:r>
              <a:rPr lang="en-US" sz="3400" dirty="0" smtClean="0"/>
              <a:t>PROGRESS REPORT</a:t>
            </a:r>
            <a:br>
              <a:rPr lang="en-US" sz="3400" dirty="0" smtClean="0"/>
            </a:br>
            <a:r>
              <a:rPr lang="en-US" sz="2400" dirty="0" smtClean="0"/>
              <a:t>2011-2012</a:t>
            </a:r>
          </a:p>
        </p:txBody>
      </p:sp>
      <p:sp>
        <p:nvSpPr>
          <p:cNvPr id="5124" name="Rectangle 4"/>
          <p:cNvSpPr>
            <a:spLocks noGrp="1" noChangeArrowheads="1"/>
          </p:cNvSpPr>
          <p:nvPr>
            <p:ph type="subTitle" idx="1"/>
          </p:nvPr>
        </p:nvSpPr>
        <p:spPr>
          <a:xfrm>
            <a:off x="1676400" y="1905000"/>
            <a:ext cx="5638800" cy="609600"/>
          </a:xfrm>
        </p:spPr>
        <p:txBody>
          <a:bodyPr/>
          <a:lstStyle/>
          <a:p>
            <a:pPr algn="ctr" eaLnBrk="1" hangingPunct="1">
              <a:lnSpc>
                <a:spcPct val="80000"/>
              </a:lnSpc>
            </a:pPr>
            <a:endParaRPr lang="en-US" sz="1600" dirty="0" smtClean="0"/>
          </a:p>
          <a:p>
            <a:pPr algn="ctr" eaLnBrk="1" hangingPunct="1">
              <a:lnSpc>
                <a:spcPct val="80000"/>
              </a:lnSpc>
            </a:pPr>
            <a:endParaRPr lang="en-US" sz="1600" dirty="0" smtClean="0"/>
          </a:p>
        </p:txBody>
      </p:sp>
      <p:pic>
        <p:nvPicPr>
          <p:cNvPr id="5125" name="Picture 5" descr="cesrlogo1"/>
          <p:cNvPicPr>
            <a:picLocks noChangeAspect="1" noChangeArrowheads="1"/>
          </p:cNvPicPr>
          <p:nvPr/>
        </p:nvPicPr>
        <p:blipFill>
          <a:blip r:embed="rId3"/>
          <a:srcRect/>
          <a:stretch>
            <a:fillRect/>
          </a:stretch>
        </p:blipFill>
        <p:spPr bwMode="auto">
          <a:xfrm>
            <a:off x="8001000" y="457200"/>
            <a:ext cx="692150" cy="952500"/>
          </a:xfrm>
          <a:prstGeom prst="rect">
            <a:avLst/>
          </a:prstGeom>
          <a:noFill/>
          <a:ln w="9525">
            <a:noFill/>
            <a:miter lim="800000"/>
            <a:headEnd/>
            <a:tailEnd/>
          </a:ln>
        </p:spPr>
      </p:pic>
      <p:sp>
        <p:nvSpPr>
          <p:cNvPr id="6" name="Rectangle 5"/>
          <p:cNvSpPr/>
          <p:nvPr/>
        </p:nvSpPr>
        <p:spPr>
          <a:xfrm>
            <a:off x="1371600" y="4267200"/>
            <a:ext cx="6553200" cy="609398"/>
          </a:xfrm>
          <a:prstGeom prst="rect">
            <a:avLst/>
          </a:prstGeom>
        </p:spPr>
        <p:txBody>
          <a:bodyPr wrap="square">
            <a:spAutoFit/>
          </a:bodyPr>
          <a:lstStyle/>
          <a:p>
            <a:pPr algn="ctr" eaLnBrk="1" hangingPunct="1">
              <a:lnSpc>
                <a:spcPct val="80000"/>
              </a:lnSpc>
            </a:pPr>
            <a:r>
              <a:rPr lang="en-US" sz="2200" b="1" dirty="0" smtClean="0">
                <a:solidFill>
                  <a:schemeClr val="accent3">
                    <a:lumMod val="50000"/>
                  </a:schemeClr>
                </a:solidFill>
              </a:rPr>
              <a:t>CENTRE OF ENERGY STUDIES AND RSEARCH</a:t>
            </a:r>
          </a:p>
          <a:p>
            <a:pPr algn="ctr" eaLnBrk="1" hangingPunct="1">
              <a:lnSpc>
                <a:spcPct val="80000"/>
              </a:lnSpc>
            </a:pPr>
            <a:r>
              <a:rPr lang="en-US" sz="2000" b="1" dirty="0" smtClean="0">
                <a:solidFill>
                  <a:schemeClr val="accent3">
                    <a:lumMod val="50000"/>
                  </a:schemeClr>
                </a:solidFill>
              </a:rPr>
              <a:t>Devi Ahilya University, Indore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a:xfrm>
            <a:off x="762000" y="990600"/>
            <a:ext cx="6629400" cy="685800"/>
          </a:xfrm>
        </p:spPr>
        <p:txBody>
          <a:bodyPr>
            <a:normAutofit/>
          </a:bodyPr>
          <a:lstStyle/>
          <a:p>
            <a:pPr eaLnBrk="1" hangingPunct="1"/>
            <a:r>
              <a:rPr lang="en-US" sz="2200" dirty="0" smtClean="0">
                <a:solidFill>
                  <a:schemeClr val="tx1"/>
                </a:solidFill>
              </a:rPr>
              <a:t>Other Activities</a:t>
            </a:r>
          </a:p>
        </p:txBody>
      </p:sp>
      <p:sp>
        <p:nvSpPr>
          <p:cNvPr id="30723" name="Rectangle 3"/>
          <p:cNvSpPr>
            <a:spLocks noGrp="1" noChangeArrowheads="1"/>
          </p:cNvSpPr>
          <p:nvPr>
            <p:ph type="body" sz="half" idx="1"/>
          </p:nvPr>
        </p:nvSpPr>
        <p:spPr>
          <a:xfrm>
            <a:off x="685800" y="1905000"/>
            <a:ext cx="7543800" cy="3810000"/>
          </a:xfrm>
        </p:spPr>
        <p:txBody>
          <a:bodyPr>
            <a:normAutofit/>
          </a:bodyPr>
          <a:lstStyle/>
          <a:p>
            <a:pPr marL="533400" indent="-533400" algn="just" eaLnBrk="1" hangingPunct="1">
              <a:buFont typeface="Wingdings" pitchFamily="2" charset="2"/>
              <a:buNone/>
            </a:pPr>
            <a:r>
              <a:rPr lang="en-US" sz="2000" b="1" dirty="0" smtClean="0">
                <a:solidFill>
                  <a:srgbClr val="0000FF"/>
                </a:solidFill>
              </a:rPr>
              <a:t>	</a:t>
            </a:r>
            <a:endParaRPr lang="en-US" sz="2000" b="1" dirty="0" smtClean="0">
              <a:solidFill>
                <a:srgbClr val="CC00CC"/>
              </a:solidFill>
            </a:endParaRPr>
          </a:p>
          <a:p>
            <a:pPr marL="533400" indent="-533400" algn="just" eaLnBrk="1" hangingPunct="1">
              <a:buNone/>
            </a:pPr>
            <a:r>
              <a:rPr lang="en-US" sz="2000" b="1" dirty="0" smtClean="0">
                <a:solidFill>
                  <a:schemeClr val="accent3">
                    <a:lumMod val="50000"/>
                  </a:schemeClr>
                </a:solidFill>
              </a:rPr>
              <a:t>      The Centre is also supporting its sister concern, School of Energy and Environmental Studies in their academic programmes i.e. M. Tech. (Energy Mgmt.) , M. Tech. (Distance Education), M. Phil, (Energy and Environmental Mgmt.) and Ph.D. Programme.</a:t>
            </a:r>
          </a:p>
          <a:p>
            <a:pPr marL="533400" indent="-533400" algn="just" eaLnBrk="1" hangingPunct="1">
              <a:lnSpc>
                <a:spcPct val="80000"/>
              </a:lnSpc>
              <a:buFont typeface="Wingdings" pitchFamily="2" charset="2"/>
              <a:buNone/>
            </a:pPr>
            <a:endParaRPr lang="en-US" sz="2000" b="1" dirty="0" smtClean="0">
              <a:solidFill>
                <a:schemeClr val="accent3">
                  <a:lumMod val="50000"/>
                </a:schemeClr>
              </a:solidFill>
            </a:endParaRPr>
          </a:p>
          <a:p>
            <a:pPr marL="533400" indent="-533400" algn="just" eaLnBrk="1" hangingPunct="1">
              <a:lnSpc>
                <a:spcPct val="80000"/>
              </a:lnSpc>
              <a:buFont typeface="Wingdings" pitchFamily="2" charset="2"/>
              <a:buNone/>
            </a:pPr>
            <a:endParaRPr lang="en-US" sz="2000" b="1" dirty="0" smtClean="0">
              <a:solidFill>
                <a:schemeClr val="accent3">
                  <a:lumMod val="50000"/>
                </a:schemeClr>
              </a:solidFill>
            </a:endParaRPr>
          </a:p>
        </p:txBody>
      </p:sp>
      <p:pic>
        <p:nvPicPr>
          <p:cNvPr id="30724" name="Picture 4" descr="cesrlogo1"/>
          <p:cNvPicPr>
            <a:picLocks noGrp="1" noChangeAspect="1" noChangeArrowheads="1"/>
          </p:cNvPicPr>
          <p:nvPr>
            <p:ph sz="half" idx="2"/>
          </p:nvPr>
        </p:nvPicPr>
        <p:blipFill>
          <a:blip r:embed="rId2"/>
          <a:srcRect/>
          <a:stretch>
            <a:fillRect/>
          </a:stretch>
        </p:blipFill>
        <p:spPr>
          <a:xfrm>
            <a:off x="8077200" y="457200"/>
            <a:ext cx="657225" cy="876300"/>
          </a:xfrm>
          <a:noFill/>
        </p:spPr>
      </p:pic>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a:xfrm>
            <a:off x="685800" y="838200"/>
            <a:ext cx="6400800" cy="914400"/>
          </a:xfrm>
        </p:spPr>
        <p:txBody>
          <a:bodyPr>
            <a:normAutofit/>
          </a:bodyPr>
          <a:lstStyle/>
          <a:p>
            <a:pPr eaLnBrk="1" hangingPunct="1"/>
            <a:r>
              <a:rPr lang="en-US" dirty="0" smtClean="0">
                <a:solidFill>
                  <a:schemeClr val="tx1"/>
                </a:solidFill>
              </a:rPr>
              <a:t>Future Objectives</a:t>
            </a:r>
          </a:p>
        </p:txBody>
      </p:sp>
      <p:sp>
        <p:nvSpPr>
          <p:cNvPr id="31747" name="Rectangle 3"/>
          <p:cNvSpPr>
            <a:spLocks noGrp="1" noChangeArrowheads="1"/>
          </p:cNvSpPr>
          <p:nvPr>
            <p:ph idx="1"/>
          </p:nvPr>
        </p:nvSpPr>
        <p:spPr>
          <a:xfrm>
            <a:off x="685800" y="2133600"/>
            <a:ext cx="7620000" cy="3505200"/>
          </a:xfrm>
        </p:spPr>
        <p:txBody>
          <a:bodyPr>
            <a:normAutofit fontScale="92500" lnSpcReduction="20000"/>
          </a:bodyPr>
          <a:lstStyle/>
          <a:p>
            <a:pPr marL="533400" indent="-533400" eaLnBrk="1" hangingPunct="1">
              <a:buFont typeface="Wingdings" pitchFamily="2" charset="2"/>
              <a:buNone/>
            </a:pPr>
            <a:r>
              <a:rPr lang="en-US" sz="2200" b="1" dirty="0" smtClean="0"/>
              <a:t>The centre aims at main thrust on the following </a:t>
            </a:r>
          </a:p>
          <a:p>
            <a:pPr marL="533400" indent="-533400" eaLnBrk="1" hangingPunct="1">
              <a:buFont typeface="Wingdings" pitchFamily="2" charset="2"/>
              <a:buNone/>
            </a:pPr>
            <a:r>
              <a:rPr lang="en-US" sz="2200" b="1" dirty="0" smtClean="0"/>
              <a:t>Areas for fund generation:</a:t>
            </a:r>
          </a:p>
          <a:p>
            <a:pPr marL="533400" indent="-533400" eaLnBrk="1" hangingPunct="1">
              <a:buFont typeface="Wingdings" pitchFamily="2" charset="2"/>
              <a:buNone/>
            </a:pPr>
            <a:endParaRPr lang="en-US" sz="2400" b="1" dirty="0" smtClean="0">
              <a:solidFill>
                <a:schemeClr val="accent3">
                  <a:lumMod val="50000"/>
                </a:schemeClr>
              </a:solidFill>
            </a:endParaRPr>
          </a:p>
          <a:p>
            <a:pPr marL="533400" indent="-533400" algn="just" eaLnBrk="1" hangingPunct="1"/>
            <a:r>
              <a:rPr lang="en-US" sz="2000" b="1" dirty="0" smtClean="0">
                <a:solidFill>
                  <a:schemeClr val="accent3">
                    <a:lumMod val="50000"/>
                  </a:schemeClr>
                </a:solidFill>
              </a:rPr>
              <a:t>Energy Audit and Energy Conservation  Projects in Industries,</a:t>
            </a:r>
            <a:r>
              <a:rPr lang="en-US" sz="2000" dirty="0" smtClean="0">
                <a:solidFill>
                  <a:schemeClr val="accent3">
                    <a:lumMod val="50000"/>
                  </a:schemeClr>
                </a:solidFill>
              </a:rPr>
              <a:t> </a:t>
            </a:r>
            <a:r>
              <a:rPr lang="en-US" sz="2000" b="1" dirty="0" smtClean="0">
                <a:solidFill>
                  <a:schemeClr val="accent3">
                    <a:lumMod val="50000"/>
                  </a:schemeClr>
                </a:solidFill>
              </a:rPr>
              <a:t>Commercial and  Residential Building sectors.</a:t>
            </a:r>
          </a:p>
          <a:p>
            <a:pPr marL="533400" indent="-533400" eaLnBrk="1" hangingPunct="1"/>
            <a:r>
              <a:rPr lang="en-US" sz="2000" b="1" dirty="0" smtClean="0">
                <a:solidFill>
                  <a:schemeClr val="accent3">
                    <a:lumMod val="50000"/>
                  </a:schemeClr>
                </a:solidFill>
              </a:rPr>
              <a:t>Third Party Verification for various schemes implemented by the different agencies.</a:t>
            </a:r>
          </a:p>
          <a:p>
            <a:pPr marL="533400" indent="-533400" algn="just" eaLnBrk="1" hangingPunct="1"/>
            <a:r>
              <a:rPr lang="en-US" sz="2000" b="1" dirty="0" smtClean="0">
                <a:solidFill>
                  <a:schemeClr val="accent3">
                    <a:lumMod val="50000"/>
                  </a:schemeClr>
                </a:solidFill>
              </a:rPr>
              <a:t>DPR preparation for Biogas based Power Generation projects.</a:t>
            </a:r>
          </a:p>
          <a:p>
            <a:pPr marL="533400" indent="-533400" eaLnBrk="1" hangingPunct="1"/>
            <a:r>
              <a:rPr lang="en-US" sz="2000" b="1" dirty="0" smtClean="0">
                <a:solidFill>
                  <a:schemeClr val="accent3">
                    <a:lumMod val="50000"/>
                  </a:schemeClr>
                </a:solidFill>
              </a:rPr>
              <a:t>Testing of Fuels, Water, Solar Energy Devices, Energy Efficient Lighting systems for the purpose of third party verification.</a:t>
            </a:r>
          </a:p>
          <a:p>
            <a:pPr marL="533400" indent="-533400" eaLnBrk="1" hangingPunct="1">
              <a:buFont typeface="Wingdings" pitchFamily="2" charset="2"/>
              <a:buAutoNum type="arabicPeriod"/>
            </a:pPr>
            <a:endParaRPr lang="en-US" sz="2000" b="1" dirty="0" smtClean="0">
              <a:solidFill>
                <a:schemeClr val="accent3">
                  <a:lumMod val="50000"/>
                </a:schemeClr>
              </a:solidFill>
            </a:endParaRPr>
          </a:p>
        </p:txBody>
      </p:sp>
      <p:pic>
        <p:nvPicPr>
          <p:cNvPr id="4" name="Picture 4" descr="cesrlogo1"/>
          <p:cNvPicPr>
            <a:picLocks noChangeAspect="1" noChangeArrowheads="1"/>
          </p:cNvPicPr>
          <p:nvPr/>
        </p:nvPicPr>
        <p:blipFill>
          <a:blip r:embed="rId2"/>
          <a:srcRect/>
          <a:stretch>
            <a:fillRect/>
          </a:stretch>
        </p:blipFill>
        <p:spPr>
          <a:xfrm>
            <a:off x="8077200" y="457200"/>
            <a:ext cx="657225" cy="876300"/>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a:xfrm>
            <a:off x="762000" y="914400"/>
            <a:ext cx="6096000" cy="762000"/>
          </a:xfrm>
        </p:spPr>
        <p:txBody>
          <a:bodyPr/>
          <a:lstStyle/>
          <a:p>
            <a:pPr eaLnBrk="1" hangingPunct="1"/>
            <a:r>
              <a:rPr lang="en-US" dirty="0" smtClean="0">
                <a:solidFill>
                  <a:schemeClr val="tx1"/>
                </a:solidFill>
              </a:rPr>
              <a:t>Limitations</a:t>
            </a:r>
          </a:p>
        </p:txBody>
      </p:sp>
      <p:sp>
        <p:nvSpPr>
          <p:cNvPr id="32771" name="Rectangle 3"/>
          <p:cNvSpPr>
            <a:spLocks noGrp="1" noChangeArrowheads="1"/>
          </p:cNvSpPr>
          <p:nvPr>
            <p:ph type="body" sz="half" idx="1"/>
          </p:nvPr>
        </p:nvSpPr>
        <p:spPr>
          <a:xfrm>
            <a:off x="914400" y="1905000"/>
            <a:ext cx="7162800" cy="914400"/>
          </a:xfrm>
          <a:solidFill>
            <a:schemeClr val="bg1"/>
          </a:solidFill>
        </p:spPr>
        <p:txBody>
          <a:bodyPr>
            <a:normAutofit fontScale="70000" lnSpcReduction="20000"/>
          </a:bodyPr>
          <a:lstStyle/>
          <a:p>
            <a:pPr algn="just" eaLnBrk="1" hangingPunct="1">
              <a:lnSpc>
                <a:spcPct val="120000"/>
              </a:lnSpc>
              <a:buFont typeface="Wingdings" pitchFamily="2" charset="2"/>
              <a:buNone/>
            </a:pPr>
            <a:r>
              <a:rPr lang="en-US" sz="1800" b="1" dirty="0" smtClean="0">
                <a:solidFill>
                  <a:srgbClr val="CC00CC"/>
                </a:solidFill>
              </a:rPr>
              <a:t>	</a:t>
            </a:r>
            <a:r>
              <a:rPr lang="en-US" sz="1900" b="1" dirty="0" smtClean="0">
                <a:solidFill>
                  <a:schemeClr val="accent3">
                    <a:lumMod val="50000"/>
                  </a:schemeClr>
                </a:solidFill>
              </a:rPr>
              <a:t>Due to short funding support of the </a:t>
            </a:r>
            <a:r>
              <a:rPr lang="en-US" sz="1900" b="1" dirty="0" err="1" smtClean="0">
                <a:solidFill>
                  <a:schemeClr val="accent3">
                    <a:lumMod val="50000"/>
                  </a:schemeClr>
                </a:solidFill>
              </a:rPr>
              <a:t>nigam</a:t>
            </a:r>
            <a:r>
              <a:rPr lang="en-US" sz="1900" b="1" dirty="0" smtClean="0">
                <a:solidFill>
                  <a:schemeClr val="accent3">
                    <a:lumMod val="50000"/>
                  </a:schemeClr>
                </a:solidFill>
              </a:rPr>
              <a:t>, the Centre is facing hardship and couldn't fill vacant positions and hence restricts to achieve its set objectives. Present position of the staff is as under:</a:t>
            </a:r>
          </a:p>
          <a:p>
            <a:pPr algn="just" eaLnBrk="1" hangingPunct="1">
              <a:lnSpc>
                <a:spcPct val="90000"/>
              </a:lnSpc>
              <a:buFont typeface="Wingdings" pitchFamily="2" charset="2"/>
              <a:buNone/>
            </a:pPr>
            <a:endParaRPr lang="en-US" sz="1900" b="1" dirty="0" smtClean="0">
              <a:solidFill>
                <a:srgbClr val="CC00CC"/>
              </a:solidFill>
            </a:endParaRPr>
          </a:p>
          <a:p>
            <a:pPr algn="just" eaLnBrk="1" hangingPunct="1">
              <a:lnSpc>
                <a:spcPct val="90000"/>
              </a:lnSpc>
              <a:buFont typeface="Wingdings" pitchFamily="2" charset="2"/>
              <a:buNone/>
            </a:pPr>
            <a:endParaRPr lang="en-US" sz="1800" b="1" dirty="0" smtClean="0"/>
          </a:p>
          <a:p>
            <a:pPr eaLnBrk="1" hangingPunct="1">
              <a:lnSpc>
                <a:spcPct val="90000"/>
              </a:lnSpc>
              <a:buFont typeface="Wingdings" pitchFamily="2" charset="2"/>
              <a:buNone/>
            </a:pPr>
            <a:endParaRPr lang="en-US" sz="1800" b="1" dirty="0" smtClean="0"/>
          </a:p>
          <a:p>
            <a:pPr eaLnBrk="1" hangingPunct="1">
              <a:lnSpc>
                <a:spcPct val="90000"/>
              </a:lnSpc>
              <a:buFont typeface="Wingdings" pitchFamily="2" charset="2"/>
              <a:buNone/>
            </a:pPr>
            <a:endParaRPr lang="en-US" sz="2400" dirty="0" smtClean="0"/>
          </a:p>
          <a:p>
            <a:pPr eaLnBrk="1" hangingPunct="1">
              <a:lnSpc>
                <a:spcPct val="90000"/>
              </a:lnSpc>
              <a:buFont typeface="Wingdings" pitchFamily="2" charset="2"/>
              <a:buNone/>
            </a:pPr>
            <a:endParaRPr lang="en-US" sz="2400" dirty="0" smtClean="0"/>
          </a:p>
          <a:p>
            <a:pPr eaLnBrk="1" hangingPunct="1">
              <a:lnSpc>
                <a:spcPct val="90000"/>
              </a:lnSpc>
              <a:buFont typeface="Wingdings" pitchFamily="2" charset="2"/>
              <a:buNone/>
            </a:pPr>
            <a:endParaRPr lang="en-US" sz="2400" dirty="0" smtClean="0"/>
          </a:p>
        </p:txBody>
      </p:sp>
      <p:graphicFrame>
        <p:nvGraphicFramePr>
          <p:cNvPr id="68711" name="Group 103"/>
          <p:cNvGraphicFramePr>
            <a:graphicFrameLocks noGrp="1"/>
          </p:cNvGraphicFramePr>
          <p:nvPr>
            <p:ph sz="quarter" idx="2"/>
          </p:nvPr>
        </p:nvGraphicFramePr>
        <p:xfrm>
          <a:off x="990600" y="3276600"/>
          <a:ext cx="6934200" cy="2578608"/>
        </p:xfrm>
        <a:graphic>
          <a:graphicData uri="http://schemas.openxmlformats.org/drawingml/2006/table">
            <a:tbl>
              <a:tblPr/>
              <a:tblGrid>
                <a:gridCol w="792163"/>
                <a:gridCol w="3760787"/>
                <a:gridCol w="2381250"/>
              </a:tblGrid>
              <a:tr h="1381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Position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Status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Director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As per BOG’s decision, Head, School of Energy is  also acting as Director of CESR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81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Dy. Director -I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rgbClr val="FF3300"/>
                          </a:solidFill>
                          <a:effectLst/>
                          <a:latin typeface="Arial" charset="0"/>
                        </a:rPr>
                        <a:t>Vacant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Dy. Director - II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rgbClr val="FF3300"/>
                          </a:solidFill>
                          <a:effectLst/>
                          <a:latin typeface="Arial" charset="0"/>
                        </a:rPr>
                        <a:t>Vacant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Research Assistants (4 Positions)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Filled  2</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600" b="1" i="0" u="none" strike="noStrike" cap="none" normalizeH="0" baseline="0" dirty="0" smtClean="0">
                          <a:ln>
                            <a:noFill/>
                          </a:ln>
                          <a:solidFill>
                            <a:srgbClr val="FF3300"/>
                          </a:solidFill>
                          <a:effectLst/>
                          <a:latin typeface="Arial" charset="0"/>
                        </a:rPr>
                        <a:t>Vacant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2798" name="Picture 75" descr="cesrlogo1"/>
          <p:cNvPicPr>
            <a:picLocks noGrp="1" noChangeAspect="1" noChangeArrowheads="1"/>
          </p:cNvPicPr>
          <p:nvPr>
            <p:ph sz="quarter" idx="3"/>
          </p:nvPr>
        </p:nvPicPr>
        <p:blipFill>
          <a:blip r:embed="rId2"/>
          <a:srcRect/>
          <a:stretch>
            <a:fillRect/>
          </a:stretch>
        </p:blipFill>
        <p:spPr>
          <a:xfrm>
            <a:off x="8077200" y="457200"/>
            <a:ext cx="657225" cy="876300"/>
          </a:xfrm>
          <a:noFill/>
        </p:spPr>
      </p:pic>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a:xfrm>
            <a:off x="838200" y="762000"/>
            <a:ext cx="7010400" cy="1143000"/>
          </a:xfrm>
        </p:spPr>
        <p:txBody>
          <a:bodyPr>
            <a:normAutofit/>
          </a:bodyPr>
          <a:lstStyle/>
          <a:p>
            <a:pPr algn="ctr" eaLnBrk="1" hangingPunct="1"/>
            <a:endParaRPr lang="en-US" sz="3200" dirty="0" smtClean="0"/>
          </a:p>
        </p:txBody>
      </p:sp>
      <p:sp>
        <p:nvSpPr>
          <p:cNvPr id="33795" name="Rectangle 3"/>
          <p:cNvSpPr>
            <a:spLocks noGrp="1" noChangeArrowheads="1"/>
          </p:cNvSpPr>
          <p:nvPr>
            <p:ph type="body" sz="half" idx="1"/>
          </p:nvPr>
        </p:nvSpPr>
        <p:spPr>
          <a:xfrm>
            <a:off x="2286000" y="4724400"/>
            <a:ext cx="4343400" cy="914400"/>
          </a:xfrm>
        </p:spPr>
        <p:txBody>
          <a:bodyPr>
            <a:normAutofit fontScale="85000" lnSpcReduction="10000"/>
          </a:bodyPr>
          <a:lstStyle/>
          <a:p>
            <a:pPr algn="ctr" eaLnBrk="1" hangingPunct="1">
              <a:lnSpc>
                <a:spcPct val="90000"/>
              </a:lnSpc>
              <a:buFont typeface="Wingdings" pitchFamily="2" charset="2"/>
              <a:buNone/>
            </a:pPr>
            <a:r>
              <a:rPr lang="en-US" sz="5400" b="1" dirty="0" smtClean="0">
                <a:solidFill>
                  <a:schemeClr val="accent3">
                    <a:lumMod val="50000"/>
                  </a:schemeClr>
                </a:solidFill>
              </a:rPr>
              <a:t>THANK YOU</a:t>
            </a:r>
          </a:p>
        </p:txBody>
      </p:sp>
      <p:pic>
        <p:nvPicPr>
          <p:cNvPr id="33796" name="Picture 4" descr="cesrlogo1"/>
          <p:cNvPicPr>
            <a:picLocks noGrp="1" noChangeAspect="1" noChangeArrowheads="1"/>
          </p:cNvPicPr>
          <p:nvPr>
            <p:ph sz="half" idx="2"/>
          </p:nvPr>
        </p:nvPicPr>
        <p:blipFill>
          <a:blip r:embed="rId2"/>
          <a:srcRect/>
          <a:stretch>
            <a:fillRect/>
          </a:stretch>
        </p:blipFill>
        <p:spPr>
          <a:xfrm>
            <a:off x="8077200" y="457200"/>
            <a:ext cx="657225" cy="876300"/>
          </a:xfrm>
          <a:noFill/>
        </p:spPr>
      </p:pic>
      <p:pic>
        <p:nvPicPr>
          <p:cNvPr id="1026" name="Picture 2" descr="http://t1.gstatic.com/images?q=tbn:ANd9GcSdJ7C_UZdIrTUBZBrF-VoerFmVQc_qJooilcT1a43C9qk0UK8-ig"/>
          <p:cNvPicPr>
            <a:picLocks noChangeAspect="1" noChangeArrowheads="1"/>
          </p:cNvPicPr>
          <p:nvPr/>
        </p:nvPicPr>
        <p:blipFill>
          <a:blip r:embed="rId3"/>
          <a:srcRect/>
          <a:stretch>
            <a:fillRect/>
          </a:stretch>
        </p:blipFill>
        <p:spPr bwMode="auto">
          <a:xfrm>
            <a:off x="3124200" y="2362200"/>
            <a:ext cx="2667000" cy="2003504"/>
          </a:xfrm>
          <a:prstGeom prst="rect">
            <a:avLst/>
          </a:prstGeom>
          <a:noFill/>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1013242"/>
          <p:cNvPicPr>
            <a:picLocks noChangeAspect="1" noChangeArrowheads="1"/>
          </p:cNvPicPr>
          <p:nvPr/>
        </p:nvPicPr>
        <p:blipFill>
          <a:blip r:embed="rId2" cstate="print"/>
          <a:srcRect/>
          <a:stretch>
            <a:fillRect/>
          </a:stretch>
        </p:blipFill>
        <p:spPr bwMode="auto">
          <a:xfrm>
            <a:off x="2971800" y="1981200"/>
            <a:ext cx="3505200" cy="1905000"/>
          </a:xfrm>
          <a:prstGeom prst="rect">
            <a:avLst/>
          </a:prstGeom>
          <a:noFill/>
          <a:ln w="9525">
            <a:noFill/>
            <a:miter lim="800000"/>
            <a:headEnd/>
            <a:tailEnd/>
          </a:ln>
        </p:spPr>
      </p:pic>
      <p:sp>
        <p:nvSpPr>
          <p:cNvPr id="5123" name="AutoShape 3"/>
          <p:cNvSpPr>
            <a:spLocks noGrp="1" noChangeArrowheads="1"/>
          </p:cNvSpPr>
          <p:nvPr>
            <p:ph type="ctrTitle"/>
          </p:nvPr>
        </p:nvSpPr>
        <p:spPr>
          <a:xfrm>
            <a:off x="1295400" y="914400"/>
            <a:ext cx="6096000" cy="914400"/>
          </a:xfrm>
        </p:spPr>
        <p:txBody>
          <a:bodyPr>
            <a:normAutofit/>
          </a:bodyPr>
          <a:lstStyle/>
          <a:p>
            <a:pPr algn="ctr" eaLnBrk="1" hangingPunct="1"/>
            <a:r>
              <a:rPr lang="en-US" sz="2000" smtClean="0"/>
              <a:t>COMPREHNESIVE PROGRESS REPORT</a:t>
            </a:r>
            <a:br>
              <a:rPr lang="en-US" sz="2000" smtClean="0"/>
            </a:br>
            <a:r>
              <a:rPr lang="en-US" sz="2000" smtClean="0"/>
              <a:t>2006-2012</a:t>
            </a:r>
            <a:endParaRPr lang="en-US" sz="2000" dirty="0" smtClean="0"/>
          </a:p>
        </p:txBody>
      </p:sp>
      <p:sp>
        <p:nvSpPr>
          <p:cNvPr id="5124" name="Rectangle 4"/>
          <p:cNvSpPr>
            <a:spLocks noGrp="1" noChangeArrowheads="1"/>
          </p:cNvSpPr>
          <p:nvPr>
            <p:ph type="subTitle" idx="1"/>
          </p:nvPr>
        </p:nvSpPr>
        <p:spPr>
          <a:xfrm>
            <a:off x="1676400" y="1905000"/>
            <a:ext cx="5638800" cy="609600"/>
          </a:xfrm>
        </p:spPr>
        <p:txBody>
          <a:bodyPr/>
          <a:lstStyle/>
          <a:p>
            <a:pPr algn="ctr" eaLnBrk="1" hangingPunct="1">
              <a:lnSpc>
                <a:spcPct val="80000"/>
              </a:lnSpc>
            </a:pPr>
            <a:endParaRPr lang="en-US" sz="1600" smtClean="0"/>
          </a:p>
          <a:p>
            <a:pPr algn="ctr" eaLnBrk="1" hangingPunct="1">
              <a:lnSpc>
                <a:spcPct val="80000"/>
              </a:lnSpc>
            </a:pPr>
            <a:endParaRPr lang="en-US" sz="1600" dirty="0" smtClean="0"/>
          </a:p>
        </p:txBody>
      </p:sp>
      <p:pic>
        <p:nvPicPr>
          <p:cNvPr id="5125" name="Picture 5" descr="cesrlogo1"/>
          <p:cNvPicPr>
            <a:picLocks noChangeAspect="1" noChangeArrowheads="1"/>
          </p:cNvPicPr>
          <p:nvPr/>
        </p:nvPicPr>
        <p:blipFill>
          <a:blip r:embed="rId3"/>
          <a:srcRect/>
          <a:stretch>
            <a:fillRect/>
          </a:stretch>
        </p:blipFill>
        <p:spPr bwMode="auto">
          <a:xfrm>
            <a:off x="8001000" y="457200"/>
            <a:ext cx="692150" cy="952500"/>
          </a:xfrm>
          <a:prstGeom prst="rect">
            <a:avLst/>
          </a:prstGeom>
          <a:noFill/>
          <a:ln w="9525">
            <a:noFill/>
            <a:miter lim="800000"/>
            <a:headEnd/>
            <a:tailEnd/>
          </a:ln>
        </p:spPr>
      </p:pic>
      <p:sp>
        <p:nvSpPr>
          <p:cNvPr id="6" name="Rectangle 5"/>
          <p:cNvSpPr/>
          <p:nvPr/>
        </p:nvSpPr>
        <p:spPr>
          <a:xfrm>
            <a:off x="1371600" y="4267200"/>
            <a:ext cx="6553200" cy="609398"/>
          </a:xfrm>
          <a:prstGeom prst="rect">
            <a:avLst/>
          </a:prstGeom>
        </p:spPr>
        <p:txBody>
          <a:bodyPr wrap="square">
            <a:spAutoFit/>
          </a:bodyPr>
          <a:lstStyle/>
          <a:p>
            <a:pPr algn="ctr" eaLnBrk="1" hangingPunct="1">
              <a:lnSpc>
                <a:spcPct val="80000"/>
              </a:lnSpc>
            </a:pPr>
            <a:r>
              <a:rPr lang="en-US" sz="2200" b="1" dirty="0" smtClean="0">
                <a:solidFill>
                  <a:schemeClr val="accent3">
                    <a:lumMod val="50000"/>
                  </a:schemeClr>
                </a:solidFill>
              </a:rPr>
              <a:t>CENTRE OF ENERGY STUDIES AND RSEARCH</a:t>
            </a:r>
          </a:p>
          <a:p>
            <a:pPr algn="ctr" eaLnBrk="1" hangingPunct="1">
              <a:lnSpc>
                <a:spcPct val="80000"/>
              </a:lnSpc>
            </a:pPr>
            <a:r>
              <a:rPr lang="en-US" sz="2000" b="1" dirty="0" smtClean="0">
                <a:solidFill>
                  <a:schemeClr val="accent3">
                    <a:lumMod val="50000"/>
                  </a:schemeClr>
                </a:solidFill>
              </a:rPr>
              <a:t>Devi Ahilya University, Indore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924800" cy="838200"/>
          </a:xfrm>
        </p:spPr>
        <p:txBody>
          <a:bodyPr>
            <a:normAutofit fontScale="90000"/>
          </a:bodyPr>
          <a:lstStyle/>
          <a:p>
            <a:r>
              <a:rPr lang="en-US" dirty="0" smtClean="0">
                <a:solidFill>
                  <a:schemeClr val="accent2">
                    <a:lumMod val="50000"/>
                  </a:schemeClr>
                </a:solidFill>
              </a:rPr>
              <a:t>Honorable members of the Board</a:t>
            </a:r>
            <a:endParaRPr lang="en-US" dirty="0">
              <a:solidFill>
                <a:schemeClr val="accent2">
                  <a:lumMod val="50000"/>
                </a:schemeClr>
              </a:solidFill>
            </a:endParaRPr>
          </a:p>
        </p:txBody>
      </p:sp>
      <p:sp>
        <p:nvSpPr>
          <p:cNvPr id="3" name="Text Placeholder 2"/>
          <p:cNvSpPr>
            <a:spLocks noGrp="1"/>
          </p:cNvSpPr>
          <p:nvPr>
            <p:ph type="body" sz="half" idx="1"/>
          </p:nvPr>
        </p:nvSpPr>
        <p:spPr>
          <a:xfrm>
            <a:off x="838200" y="1600201"/>
            <a:ext cx="3657600" cy="4267200"/>
          </a:xfrm>
        </p:spPr>
        <p:txBody>
          <a:bodyPr>
            <a:noAutofit/>
          </a:bodyPr>
          <a:lstStyle/>
          <a:p>
            <a:pPr>
              <a:buNone/>
            </a:pPr>
            <a:r>
              <a:rPr lang="en-US" sz="1050" b="1" dirty="0" smtClean="0">
                <a:solidFill>
                  <a:schemeClr val="accent4">
                    <a:lumMod val="50000"/>
                  </a:schemeClr>
                </a:solidFill>
                <a:latin typeface="Arial" pitchFamily="34" charset="0"/>
                <a:cs typeface="Arial" pitchFamily="34" charset="0"/>
              </a:rPr>
              <a:t>	Prof. Raj </a:t>
            </a:r>
            <a:r>
              <a:rPr lang="en-US" sz="1050" b="1" dirty="0" err="1" smtClean="0">
                <a:solidFill>
                  <a:schemeClr val="accent4">
                    <a:lumMod val="50000"/>
                  </a:schemeClr>
                </a:solidFill>
                <a:latin typeface="Arial" pitchFamily="34" charset="0"/>
                <a:cs typeface="Arial" pitchFamily="34" charset="0"/>
              </a:rPr>
              <a:t>Kamal</a:t>
            </a:r>
            <a:endParaRPr lang="en-US" sz="1050" b="1" dirty="0" smtClean="0">
              <a:solidFill>
                <a:schemeClr val="accent4">
                  <a:lumMod val="50000"/>
                </a:schemeClr>
              </a:solidFill>
              <a:latin typeface="Arial" pitchFamily="34" charset="0"/>
              <a:cs typeface="Arial" pitchFamily="34" charset="0"/>
            </a:endParaRPr>
          </a:p>
          <a:p>
            <a:pPr>
              <a:buNone/>
            </a:pPr>
            <a:r>
              <a:rPr lang="en-US" sz="1050" b="1" dirty="0" smtClean="0">
                <a:solidFill>
                  <a:schemeClr val="accent4">
                    <a:lumMod val="50000"/>
                  </a:schemeClr>
                </a:solidFill>
                <a:latin typeface="Arial" pitchFamily="34" charset="0"/>
                <a:cs typeface="Arial" pitchFamily="34" charset="0"/>
              </a:rPr>
              <a:t>	Vice-Chancellor</a:t>
            </a:r>
          </a:p>
          <a:p>
            <a:pPr>
              <a:buNone/>
            </a:pPr>
            <a:r>
              <a:rPr lang="en-US" sz="1050" b="1" dirty="0" smtClean="0">
                <a:solidFill>
                  <a:schemeClr val="accent4">
                    <a:lumMod val="50000"/>
                  </a:schemeClr>
                </a:solidFill>
                <a:latin typeface="Arial" pitchFamily="34" charset="0"/>
                <a:cs typeface="Arial" pitchFamily="34" charset="0"/>
              </a:rPr>
              <a:t>	Devi </a:t>
            </a:r>
            <a:r>
              <a:rPr lang="en-US" sz="1050" b="1" dirty="0" err="1" smtClean="0">
                <a:solidFill>
                  <a:schemeClr val="accent4">
                    <a:lumMod val="50000"/>
                  </a:schemeClr>
                </a:solidFill>
                <a:latin typeface="Arial" pitchFamily="34" charset="0"/>
                <a:cs typeface="Arial" pitchFamily="34" charset="0"/>
              </a:rPr>
              <a:t>Ahilya</a:t>
            </a:r>
            <a:r>
              <a:rPr lang="en-US" sz="1050" b="1" dirty="0" smtClean="0">
                <a:solidFill>
                  <a:schemeClr val="accent4">
                    <a:lumMod val="50000"/>
                  </a:schemeClr>
                </a:solidFill>
                <a:latin typeface="Arial" pitchFamily="34" charset="0"/>
                <a:cs typeface="Arial" pitchFamily="34" charset="0"/>
              </a:rPr>
              <a:t> University, </a:t>
            </a:r>
          </a:p>
          <a:p>
            <a:pPr>
              <a:buNone/>
            </a:pPr>
            <a:r>
              <a:rPr lang="en-US" sz="1050" b="1" dirty="0" smtClean="0">
                <a:solidFill>
                  <a:schemeClr val="accent4">
                    <a:lumMod val="50000"/>
                  </a:schemeClr>
                </a:solidFill>
                <a:latin typeface="Arial" pitchFamily="34" charset="0"/>
                <a:cs typeface="Arial" pitchFamily="34" charset="0"/>
              </a:rPr>
              <a:t>	Indore</a:t>
            </a:r>
          </a:p>
          <a:p>
            <a:pPr>
              <a:buNone/>
            </a:pPr>
            <a:r>
              <a:rPr lang="en-US" sz="1050" b="1" dirty="0" smtClean="0">
                <a:solidFill>
                  <a:schemeClr val="accent4">
                    <a:lumMod val="50000"/>
                  </a:schemeClr>
                </a:solidFill>
                <a:latin typeface="Arial" pitchFamily="34" charset="0"/>
                <a:cs typeface="Arial" pitchFamily="34" charset="0"/>
              </a:rPr>
              <a:t>         </a:t>
            </a:r>
          </a:p>
          <a:p>
            <a:pPr>
              <a:buNone/>
            </a:pPr>
            <a:r>
              <a:rPr lang="en-US" sz="1050" b="1" dirty="0" smtClean="0">
                <a:solidFill>
                  <a:schemeClr val="accent4">
                    <a:lumMod val="50000"/>
                  </a:schemeClr>
                </a:solidFill>
                <a:latin typeface="Arial" pitchFamily="34" charset="0"/>
                <a:cs typeface="Arial" pitchFamily="34" charset="0"/>
              </a:rPr>
              <a:t>	</a:t>
            </a:r>
            <a:r>
              <a:rPr lang="en-US" sz="1050" b="1" dirty="0" err="1" smtClean="0">
                <a:solidFill>
                  <a:schemeClr val="accent4">
                    <a:lumMod val="50000"/>
                  </a:schemeClr>
                </a:solidFill>
                <a:latin typeface="Arial" pitchFamily="34" charset="0"/>
                <a:cs typeface="Arial" pitchFamily="34" charset="0"/>
              </a:rPr>
              <a:t>Shri</a:t>
            </a:r>
            <a:r>
              <a:rPr lang="en-US" sz="1050" b="1" dirty="0" smtClean="0">
                <a:solidFill>
                  <a:schemeClr val="accent4">
                    <a:lumMod val="50000"/>
                  </a:schemeClr>
                </a:solidFill>
                <a:latin typeface="Arial" pitchFamily="34" charset="0"/>
                <a:cs typeface="Arial" pitchFamily="34" charset="0"/>
              </a:rPr>
              <a:t> C.S. </a:t>
            </a:r>
            <a:r>
              <a:rPr lang="en-US" sz="1050" b="1" dirty="0" err="1" smtClean="0">
                <a:solidFill>
                  <a:schemeClr val="accent4">
                    <a:lumMod val="50000"/>
                  </a:schemeClr>
                </a:solidFill>
                <a:latin typeface="Arial" pitchFamily="34" charset="0"/>
                <a:cs typeface="Arial" pitchFamily="34" charset="0"/>
              </a:rPr>
              <a:t>Chadda</a:t>
            </a:r>
            <a:r>
              <a:rPr lang="en-US" sz="1050" b="1" dirty="0" smtClean="0">
                <a:solidFill>
                  <a:schemeClr val="accent4">
                    <a:lumMod val="50000"/>
                  </a:schemeClr>
                </a:solidFill>
                <a:latin typeface="Arial" pitchFamily="34" charset="0"/>
                <a:cs typeface="Arial" pitchFamily="34" charset="0"/>
              </a:rPr>
              <a:t> (</a:t>
            </a:r>
            <a:r>
              <a:rPr lang="en-US" sz="1050" b="1" dirty="0" err="1" smtClean="0">
                <a:solidFill>
                  <a:schemeClr val="accent4">
                    <a:lumMod val="50000"/>
                  </a:schemeClr>
                </a:solidFill>
                <a:latin typeface="Arial" pitchFamily="34" charset="0"/>
                <a:cs typeface="Arial" pitchFamily="34" charset="0"/>
              </a:rPr>
              <a:t>Retd</a:t>
            </a:r>
            <a:r>
              <a:rPr lang="en-US" sz="1050" b="1" dirty="0" smtClean="0">
                <a:solidFill>
                  <a:schemeClr val="accent4">
                    <a:lumMod val="50000"/>
                  </a:schemeClr>
                </a:solidFill>
                <a:latin typeface="Arial" pitchFamily="34" charset="0"/>
                <a:cs typeface="Arial" pitchFamily="34" charset="0"/>
              </a:rPr>
              <a:t>. I.A.S.)</a:t>
            </a:r>
          </a:p>
          <a:p>
            <a:pPr>
              <a:buNone/>
            </a:pPr>
            <a:r>
              <a:rPr lang="en-US" sz="1050" b="1" dirty="0" smtClean="0">
                <a:solidFill>
                  <a:schemeClr val="accent4">
                    <a:lumMod val="50000"/>
                  </a:schemeClr>
                </a:solidFill>
                <a:latin typeface="Arial" pitchFamily="34" charset="0"/>
                <a:cs typeface="Arial" pitchFamily="34" charset="0"/>
              </a:rPr>
              <a:t>	Honorary Life Member, BOG</a:t>
            </a:r>
          </a:p>
          <a:p>
            <a:pPr>
              <a:buNone/>
            </a:pPr>
            <a:endParaRPr lang="en-US" sz="1050" b="1" dirty="0" smtClean="0">
              <a:solidFill>
                <a:schemeClr val="accent4">
                  <a:lumMod val="50000"/>
                </a:schemeClr>
              </a:solidFill>
              <a:latin typeface="Arial" pitchFamily="34" charset="0"/>
              <a:cs typeface="Arial" pitchFamily="34" charset="0"/>
            </a:endParaRPr>
          </a:p>
          <a:p>
            <a:pPr>
              <a:buNone/>
            </a:pPr>
            <a:r>
              <a:rPr lang="en-US" sz="1050" b="1" dirty="0" smtClean="0">
                <a:solidFill>
                  <a:schemeClr val="accent4">
                    <a:lumMod val="50000"/>
                  </a:schemeClr>
                </a:solidFill>
                <a:latin typeface="Arial" pitchFamily="34" charset="0"/>
                <a:cs typeface="Arial" pitchFamily="34" charset="0"/>
              </a:rPr>
              <a:t>	</a:t>
            </a:r>
            <a:r>
              <a:rPr lang="en-US" sz="1050" b="1" dirty="0" err="1" smtClean="0">
                <a:solidFill>
                  <a:schemeClr val="accent4">
                    <a:lumMod val="50000"/>
                  </a:schemeClr>
                </a:solidFill>
                <a:latin typeface="Arial" pitchFamily="34" charset="0"/>
                <a:cs typeface="Arial" pitchFamily="34" charset="0"/>
              </a:rPr>
              <a:t>Shri</a:t>
            </a:r>
            <a:r>
              <a:rPr lang="en-US" sz="1050" b="1" dirty="0" smtClean="0">
                <a:solidFill>
                  <a:schemeClr val="accent4">
                    <a:lumMod val="50000"/>
                  </a:schemeClr>
                </a:solidFill>
                <a:latin typeface="Arial" pitchFamily="34" charset="0"/>
                <a:cs typeface="Arial" pitchFamily="34" charset="0"/>
              </a:rPr>
              <a:t> S.R. </a:t>
            </a:r>
            <a:r>
              <a:rPr lang="en-US" sz="1050" b="1" dirty="0" err="1" smtClean="0">
                <a:solidFill>
                  <a:schemeClr val="accent4">
                    <a:lumMod val="50000"/>
                  </a:schemeClr>
                </a:solidFill>
                <a:latin typeface="Arial" pitchFamily="34" charset="0"/>
                <a:cs typeface="Arial" pitchFamily="34" charset="0"/>
              </a:rPr>
              <a:t>Mohanti</a:t>
            </a:r>
            <a:r>
              <a:rPr lang="en-US" sz="1050" b="1" dirty="0" smtClean="0">
                <a:solidFill>
                  <a:schemeClr val="accent4">
                    <a:lumMod val="50000"/>
                  </a:schemeClr>
                </a:solidFill>
                <a:latin typeface="Arial" pitchFamily="34" charset="0"/>
                <a:cs typeface="Arial" pitchFamily="34" charset="0"/>
              </a:rPr>
              <a:t> (I.A.S.)</a:t>
            </a:r>
          </a:p>
          <a:p>
            <a:pPr>
              <a:buNone/>
            </a:pPr>
            <a:r>
              <a:rPr lang="en-US" sz="1050" b="1" dirty="0" smtClean="0">
                <a:solidFill>
                  <a:schemeClr val="accent4">
                    <a:lumMod val="50000"/>
                  </a:schemeClr>
                </a:solidFill>
                <a:latin typeface="Arial" pitchFamily="34" charset="0"/>
                <a:cs typeface="Arial" pitchFamily="34" charset="0"/>
              </a:rPr>
              <a:t>	Managing Director,</a:t>
            </a:r>
          </a:p>
          <a:p>
            <a:pPr>
              <a:buNone/>
            </a:pPr>
            <a:r>
              <a:rPr lang="en-US" sz="1050" b="1" dirty="0" smtClean="0">
                <a:solidFill>
                  <a:schemeClr val="accent4">
                    <a:lumMod val="50000"/>
                  </a:schemeClr>
                </a:solidFill>
                <a:latin typeface="Arial" pitchFamily="34" charset="0"/>
                <a:cs typeface="Arial" pitchFamily="34" charset="0"/>
              </a:rPr>
              <a:t>	M.P. </a:t>
            </a:r>
            <a:r>
              <a:rPr lang="en-US" sz="1050" b="1" dirty="0" err="1" smtClean="0">
                <a:solidFill>
                  <a:schemeClr val="accent4">
                    <a:lumMod val="50000"/>
                  </a:schemeClr>
                </a:solidFill>
                <a:latin typeface="Arial" pitchFamily="34" charset="0"/>
                <a:cs typeface="Arial" pitchFamily="34" charset="0"/>
              </a:rPr>
              <a:t>Urja</a:t>
            </a:r>
            <a:r>
              <a:rPr lang="en-US" sz="1050" b="1" dirty="0" smtClean="0">
                <a:solidFill>
                  <a:schemeClr val="accent4">
                    <a:lumMod val="50000"/>
                  </a:schemeClr>
                </a:solidFill>
                <a:latin typeface="Arial" pitchFamily="34" charset="0"/>
                <a:cs typeface="Arial" pitchFamily="34" charset="0"/>
              </a:rPr>
              <a:t>  </a:t>
            </a:r>
            <a:r>
              <a:rPr lang="en-US" sz="1050" b="1" dirty="0" err="1" smtClean="0">
                <a:solidFill>
                  <a:schemeClr val="accent4">
                    <a:lumMod val="50000"/>
                  </a:schemeClr>
                </a:solidFill>
                <a:latin typeface="Arial" pitchFamily="34" charset="0"/>
                <a:cs typeface="Arial" pitchFamily="34" charset="0"/>
              </a:rPr>
              <a:t>Vikas</a:t>
            </a:r>
            <a:r>
              <a:rPr lang="en-US" sz="1050" b="1" dirty="0" smtClean="0">
                <a:solidFill>
                  <a:schemeClr val="accent4">
                    <a:lumMod val="50000"/>
                  </a:schemeClr>
                </a:solidFill>
                <a:latin typeface="Arial" pitchFamily="34" charset="0"/>
                <a:cs typeface="Arial" pitchFamily="34" charset="0"/>
              </a:rPr>
              <a:t> Nigam, Bhopal</a:t>
            </a:r>
          </a:p>
          <a:p>
            <a:pPr>
              <a:buNone/>
            </a:pPr>
            <a:r>
              <a:rPr lang="en-US" sz="1050" b="1" dirty="0" smtClean="0">
                <a:solidFill>
                  <a:schemeClr val="accent4">
                    <a:lumMod val="50000"/>
                  </a:schemeClr>
                </a:solidFill>
                <a:latin typeface="Arial" pitchFamily="34" charset="0"/>
                <a:cs typeface="Arial" pitchFamily="34" charset="0"/>
              </a:rPr>
              <a:t>	</a:t>
            </a:r>
          </a:p>
          <a:p>
            <a:pPr>
              <a:buNone/>
            </a:pPr>
            <a:r>
              <a:rPr lang="en-US" sz="1050" b="1" dirty="0" smtClean="0">
                <a:solidFill>
                  <a:schemeClr val="accent4">
                    <a:lumMod val="50000"/>
                  </a:schemeClr>
                </a:solidFill>
                <a:latin typeface="Arial" pitchFamily="34" charset="0"/>
                <a:cs typeface="Arial" pitchFamily="34" charset="0"/>
              </a:rPr>
              <a:t>	Mr. </a:t>
            </a:r>
            <a:r>
              <a:rPr lang="en-US" sz="1050" b="1" dirty="0" err="1" smtClean="0">
                <a:solidFill>
                  <a:schemeClr val="accent4">
                    <a:lumMod val="50000"/>
                  </a:schemeClr>
                </a:solidFill>
                <a:latin typeface="Arial" pitchFamily="34" charset="0"/>
                <a:cs typeface="Arial" pitchFamily="34" charset="0"/>
              </a:rPr>
              <a:t>Asad</a:t>
            </a:r>
            <a:r>
              <a:rPr lang="en-US" sz="1050" b="1" dirty="0" smtClean="0">
                <a:solidFill>
                  <a:schemeClr val="accent4">
                    <a:lumMod val="50000"/>
                  </a:schemeClr>
                </a:solidFill>
                <a:latin typeface="Arial" pitchFamily="34" charset="0"/>
                <a:cs typeface="Arial" pitchFamily="34" charset="0"/>
              </a:rPr>
              <a:t> </a:t>
            </a:r>
            <a:r>
              <a:rPr lang="en-US" sz="1050" b="1" dirty="0" err="1" smtClean="0">
                <a:solidFill>
                  <a:schemeClr val="accent4">
                    <a:lumMod val="50000"/>
                  </a:schemeClr>
                </a:solidFill>
                <a:latin typeface="Arial" pitchFamily="34" charset="0"/>
                <a:cs typeface="Arial" pitchFamily="34" charset="0"/>
              </a:rPr>
              <a:t>Warsi</a:t>
            </a:r>
            <a:endParaRPr lang="en-US" sz="1050" b="1" dirty="0" smtClean="0">
              <a:solidFill>
                <a:schemeClr val="accent4">
                  <a:lumMod val="50000"/>
                </a:schemeClr>
              </a:solidFill>
              <a:latin typeface="Arial" pitchFamily="34" charset="0"/>
              <a:cs typeface="Arial" pitchFamily="34" charset="0"/>
            </a:endParaRPr>
          </a:p>
          <a:p>
            <a:pPr>
              <a:buNone/>
            </a:pPr>
            <a:r>
              <a:rPr lang="en-US" sz="1050" b="1" dirty="0" smtClean="0">
                <a:solidFill>
                  <a:schemeClr val="accent4">
                    <a:lumMod val="50000"/>
                  </a:schemeClr>
                </a:solidFill>
                <a:latin typeface="Arial" pitchFamily="34" charset="0"/>
                <a:cs typeface="Arial" pitchFamily="34" charset="0"/>
              </a:rPr>
              <a:t>	Director</a:t>
            </a:r>
          </a:p>
          <a:p>
            <a:pPr>
              <a:buNone/>
            </a:pPr>
            <a:r>
              <a:rPr lang="en-US" sz="1050" b="1" dirty="0" smtClean="0">
                <a:solidFill>
                  <a:schemeClr val="accent4">
                    <a:lumMod val="50000"/>
                  </a:schemeClr>
                </a:solidFill>
                <a:latin typeface="Arial" pitchFamily="34" charset="0"/>
                <a:cs typeface="Arial" pitchFamily="34" charset="0"/>
              </a:rPr>
              <a:t>	ECO-PRO, Environmental Services</a:t>
            </a:r>
          </a:p>
          <a:p>
            <a:pPr>
              <a:buNone/>
            </a:pPr>
            <a:r>
              <a:rPr lang="en-US" sz="1050" b="1" dirty="0" smtClean="0">
                <a:solidFill>
                  <a:schemeClr val="accent4">
                    <a:lumMod val="50000"/>
                  </a:schemeClr>
                </a:solidFill>
                <a:latin typeface="Arial" pitchFamily="34" charset="0"/>
                <a:cs typeface="Arial" pitchFamily="34" charset="0"/>
              </a:rPr>
              <a:t>	Indore</a:t>
            </a:r>
          </a:p>
          <a:p>
            <a:pPr>
              <a:buNone/>
            </a:pPr>
            <a:r>
              <a:rPr lang="en-US" sz="1050" b="1" dirty="0" smtClean="0">
                <a:solidFill>
                  <a:schemeClr val="accent4">
                    <a:lumMod val="50000"/>
                  </a:schemeClr>
                </a:solidFill>
                <a:latin typeface="Arial" pitchFamily="34" charset="0"/>
                <a:cs typeface="Arial" pitchFamily="34" charset="0"/>
              </a:rPr>
              <a:t> </a:t>
            </a:r>
          </a:p>
          <a:p>
            <a:pPr>
              <a:buNone/>
            </a:pPr>
            <a:r>
              <a:rPr lang="en-US" sz="1050" b="1" dirty="0" smtClean="0">
                <a:solidFill>
                  <a:schemeClr val="accent4">
                    <a:lumMod val="50000"/>
                  </a:schemeClr>
                </a:solidFill>
                <a:latin typeface="Arial" pitchFamily="34" charset="0"/>
                <a:cs typeface="Arial" pitchFamily="34" charset="0"/>
              </a:rPr>
              <a:t>	</a:t>
            </a:r>
            <a:r>
              <a:rPr lang="en-US" sz="1050" b="1" dirty="0" err="1" smtClean="0">
                <a:solidFill>
                  <a:schemeClr val="accent4">
                    <a:lumMod val="50000"/>
                  </a:schemeClr>
                </a:solidFill>
                <a:latin typeface="Arial" pitchFamily="34" charset="0"/>
                <a:cs typeface="Arial" pitchFamily="34" charset="0"/>
              </a:rPr>
              <a:t>Shri</a:t>
            </a:r>
            <a:r>
              <a:rPr lang="en-US" sz="1050" b="1" dirty="0" smtClean="0">
                <a:solidFill>
                  <a:schemeClr val="accent4">
                    <a:lumMod val="50000"/>
                  </a:schemeClr>
                </a:solidFill>
                <a:latin typeface="Arial" pitchFamily="34" charset="0"/>
                <a:cs typeface="Arial" pitchFamily="34" charset="0"/>
              </a:rPr>
              <a:t> B.K. Patel</a:t>
            </a:r>
          </a:p>
          <a:p>
            <a:pPr>
              <a:buNone/>
            </a:pPr>
            <a:r>
              <a:rPr lang="en-US" sz="1050" b="1" dirty="0" smtClean="0">
                <a:solidFill>
                  <a:schemeClr val="accent4">
                    <a:lumMod val="50000"/>
                  </a:schemeClr>
                </a:solidFill>
                <a:latin typeface="Arial" pitchFamily="34" charset="0"/>
                <a:cs typeface="Arial" pitchFamily="34" charset="0"/>
              </a:rPr>
              <a:t>	Chief Engineer (In-charge)</a:t>
            </a:r>
          </a:p>
          <a:p>
            <a:pPr>
              <a:buNone/>
            </a:pPr>
            <a:r>
              <a:rPr lang="en-US" sz="1050" b="1" dirty="0" smtClean="0">
                <a:solidFill>
                  <a:schemeClr val="accent4">
                    <a:lumMod val="50000"/>
                  </a:schemeClr>
                </a:solidFill>
                <a:latin typeface="Arial" pitchFamily="34" charset="0"/>
                <a:cs typeface="Arial" pitchFamily="34" charset="0"/>
              </a:rPr>
              <a:t>	M.P. </a:t>
            </a:r>
            <a:r>
              <a:rPr lang="en-US" sz="1050" b="1" dirty="0" err="1" smtClean="0">
                <a:solidFill>
                  <a:schemeClr val="accent4">
                    <a:lumMod val="50000"/>
                  </a:schemeClr>
                </a:solidFill>
                <a:latin typeface="Arial" pitchFamily="34" charset="0"/>
                <a:cs typeface="Arial" pitchFamily="34" charset="0"/>
              </a:rPr>
              <a:t>Urja</a:t>
            </a:r>
            <a:r>
              <a:rPr lang="en-US" sz="1050" b="1" dirty="0" smtClean="0">
                <a:solidFill>
                  <a:schemeClr val="accent4">
                    <a:lumMod val="50000"/>
                  </a:schemeClr>
                </a:solidFill>
                <a:latin typeface="Arial" pitchFamily="34" charset="0"/>
                <a:cs typeface="Arial" pitchFamily="34" charset="0"/>
              </a:rPr>
              <a:t> </a:t>
            </a:r>
            <a:r>
              <a:rPr lang="en-US" sz="1050" b="1" dirty="0" err="1" smtClean="0">
                <a:solidFill>
                  <a:schemeClr val="accent4">
                    <a:lumMod val="50000"/>
                  </a:schemeClr>
                </a:solidFill>
                <a:latin typeface="Arial" pitchFamily="34" charset="0"/>
                <a:cs typeface="Arial" pitchFamily="34" charset="0"/>
              </a:rPr>
              <a:t>Vikas</a:t>
            </a:r>
            <a:r>
              <a:rPr lang="en-US" sz="1050" b="1" dirty="0" smtClean="0">
                <a:solidFill>
                  <a:schemeClr val="accent4">
                    <a:lumMod val="50000"/>
                  </a:schemeClr>
                </a:solidFill>
                <a:latin typeface="Arial" pitchFamily="34" charset="0"/>
                <a:cs typeface="Arial" pitchFamily="34" charset="0"/>
              </a:rPr>
              <a:t> Nigam Ltd.,</a:t>
            </a:r>
          </a:p>
          <a:p>
            <a:pPr>
              <a:buNone/>
            </a:pPr>
            <a:r>
              <a:rPr lang="en-US" sz="1050" b="1" dirty="0" smtClean="0">
                <a:solidFill>
                  <a:schemeClr val="accent4">
                    <a:lumMod val="50000"/>
                  </a:schemeClr>
                </a:solidFill>
                <a:latin typeface="Arial" pitchFamily="34" charset="0"/>
                <a:cs typeface="Arial" pitchFamily="34" charset="0"/>
              </a:rPr>
              <a:t>	Bhopal</a:t>
            </a:r>
          </a:p>
          <a:p>
            <a:pPr>
              <a:buNone/>
            </a:pPr>
            <a:r>
              <a:rPr lang="en-US" sz="1050" b="1" dirty="0" smtClean="0">
                <a:solidFill>
                  <a:schemeClr val="accent4">
                    <a:lumMod val="50000"/>
                  </a:schemeClr>
                </a:solidFill>
                <a:latin typeface="Arial" pitchFamily="34" charset="0"/>
                <a:cs typeface="Arial" pitchFamily="34" charset="0"/>
              </a:rPr>
              <a:t> </a:t>
            </a:r>
            <a:endParaRPr lang="en-US" sz="1050" b="1" dirty="0">
              <a:solidFill>
                <a:schemeClr val="accent4">
                  <a:lumMod val="50000"/>
                </a:schemeClr>
              </a:solidFill>
              <a:latin typeface="Arial" pitchFamily="34" charset="0"/>
              <a:cs typeface="Arial" pitchFamily="34" charset="0"/>
            </a:endParaRPr>
          </a:p>
        </p:txBody>
      </p:sp>
      <p:sp>
        <p:nvSpPr>
          <p:cNvPr id="4" name="Content Placeholder 3"/>
          <p:cNvSpPr>
            <a:spLocks noGrp="1"/>
          </p:cNvSpPr>
          <p:nvPr>
            <p:ph sz="half" idx="2"/>
          </p:nvPr>
        </p:nvSpPr>
        <p:spPr>
          <a:xfrm>
            <a:off x="4760913" y="1524001"/>
            <a:ext cx="3770312" cy="4419600"/>
          </a:xfrm>
        </p:spPr>
        <p:txBody>
          <a:bodyPr>
            <a:noAutofit/>
          </a:bodyPr>
          <a:lstStyle/>
          <a:p>
            <a:pPr>
              <a:buNone/>
            </a:pPr>
            <a:r>
              <a:rPr lang="en-US" sz="1050" b="1" dirty="0" smtClean="0">
                <a:solidFill>
                  <a:schemeClr val="accent4">
                    <a:lumMod val="50000"/>
                  </a:schemeClr>
                </a:solidFill>
                <a:latin typeface="Arial" pitchFamily="34" charset="0"/>
                <a:cs typeface="Arial" pitchFamily="34" charset="0"/>
              </a:rPr>
              <a:t>	Prof. </a:t>
            </a:r>
            <a:r>
              <a:rPr lang="en-US" sz="1050" b="1" dirty="0" err="1" smtClean="0">
                <a:solidFill>
                  <a:schemeClr val="accent4">
                    <a:lumMod val="50000"/>
                  </a:schemeClr>
                </a:solidFill>
                <a:latin typeface="Arial" pitchFamily="34" charset="0"/>
                <a:cs typeface="Arial" pitchFamily="34" charset="0"/>
              </a:rPr>
              <a:t>Bhumesh</a:t>
            </a:r>
            <a:r>
              <a:rPr lang="en-US" sz="1050" b="1" dirty="0" smtClean="0">
                <a:solidFill>
                  <a:schemeClr val="accent4">
                    <a:lumMod val="50000"/>
                  </a:schemeClr>
                </a:solidFill>
                <a:latin typeface="Arial" pitchFamily="34" charset="0"/>
                <a:cs typeface="Arial" pitchFamily="34" charset="0"/>
              </a:rPr>
              <a:t> Gupta</a:t>
            </a:r>
          </a:p>
          <a:p>
            <a:pPr>
              <a:buNone/>
            </a:pPr>
            <a:r>
              <a:rPr lang="en-US" sz="1050" b="1" dirty="0" smtClean="0">
                <a:solidFill>
                  <a:schemeClr val="accent4">
                    <a:lumMod val="50000"/>
                  </a:schemeClr>
                </a:solidFill>
                <a:latin typeface="Arial" pitchFamily="34" charset="0"/>
                <a:cs typeface="Arial" pitchFamily="34" charset="0"/>
              </a:rPr>
              <a:t>	Director</a:t>
            </a:r>
          </a:p>
          <a:p>
            <a:pPr>
              <a:buNone/>
            </a:pPr>
            <a:r>
              <a:rPr lang="en-US" sz="1050" b="1" dirty="0" smtClean="0">
                <a:solidFill>
                  <a:schemeClr val="accent4">
                    <a:lumMod val="50000"/>
                  </a:schemeClr>
                </a:solidFill>
                <a:latin typeface="Arial" pitchFamily="34" charset="0"/>
                <a:cs typeface="Arial" pitchFamily="34" charset="0"/>
              </a:rPr>
              <a:t>        Academic Staff College</a:t>
            </a:r>
          </a:p>
          <a:p>
            <a:pPr>
              <a:buNone/>
            </a:pPr>
            <a:r>
              <a:rPr lang="en-US" sz="1050" b="1" dirty="0" smtClean="0">
                <a:solidFill>
                  <a:schemeClr val="accent4">
                    <a:lumMod val="50000"/>
                  </a:schemeClr>
                </a:solidFill>
                <a:latin typeface="Arial" pitchFamily="34" charset="0"/>
                <a:cs typeface="Arial" pitchFamily="34" charset="0"/>
              </a:rPr>
              <a:t>        DAVV, Indore</a:t>
            </a:r>
          </a:p>
          <a:p>
            <a:pPr>
              <a:buNone/>
            </a:pPr>
            <a:r>
              <a:rPr lang="en-US" sz="1050" b="1" dirty="0" smtClean="0">
                <a:solidFill>
                  <a:schemeClr val="accent4">
                    <a:lumMod val="50000"/>
                  </a:schemeClr>
                </a:solidFill>
                <a:latin typeface="Arial" pitchFamily="34" charset="0"/>
                <a:cs typeface="Arial" pitchFamily="34" charset="0"/>
              </a:rPr>
              <a:t> </a:t>
            </a:r>
          </a:p>
          <a:p>
            <a:pPr>
              <a:buNone/>
            </a:pPr>
            <a:r>
              <a:rPr lang="en-US" sz="1050" b="1" dirty="0" smtClean="0">
                <a:solidFill>
                  <a:schemeClr val="accent4">
                    <a:lumMod val="50000"/>
                  </a:schemeClr>
                </a:solidFill>
                <a:latin typeface="Arial" pitchFamily="34" charset="0"/>
                <a:cs typeface="Arial" pitchFamily="34" charset="0"/>
              </a:rPr>
              <a:t>	Prof. M.S. </a:t>
            </a:r>
            <a:r>
              <a:rPr lang="en-US" sz="1050" b="1" dirty="0" err="1" smtClean="0">
                <a:solidFill>
                  <a:schemeClr val="accent4">
                    <a:lumMod val="50000"/>
                  </a:schemeClr>
                </a:solidFill>
                <a:latin typeface="Arial" pitchFamily="34" charset="0"/>
                <a:cs typeface="Arial" pitchFamily="34" charset="0"/>
              </a:rPr>
              <a:t>Sodha</a:t>
            </a:r>
            <a:r>
              <a:rPr lang="en-US" sz="1050" b="1" dirty="0" smtClean="0">
                <a:solidFill>
                  <a:schemeClr val="accent4">
                    <a:lumMod val="50000"/>
                  </a:schemeClr>
                </a:solidFill>
                <a:latin typeface="Arial" pitchFamily="34" charset="0"/>
                <a:cs typeface="Arial" pitchFamily="34" charset="0"/>
              </a:rPr>
              <a:t> (F.N.A)	</a:t>
            </a:r>
          </a:p>
          <a:p>
            <a:pPr>
              <a:buNone/>
            </a:pPr>
            <a:r>
              <a:rPr lang="en-US" sz="1050" b="1" dirty="0" smtClean="0">
                <a:solidFill>
                  <a:schemeClr val="accent4">
                    <a:lumMod val="50000"/>
                  </a:schemeClr>
                </a:solidFill>
                <a:latin typeface="Arial" pitchFamily="34" charset="0"/>
                <a:cs typeface="Arial" pitchFamily="34" charset="0"/>
              </a:rPr>
              <a:t>	Founder Chairman, CESR </a:t>
            </a:r>
          </a:p>
          <a:p>
            <a:pPr>
              <a:buNone/>
            </a:pPr>
            <a:r>
              <a:rPr lang="en-US" sz="1050" b="1" dirty="0" smtClean="0">
                <a:solidFill>
                  <a:schemeClr val="accent4">
                    <a:lumMod val="50000"/>
                  </a:schemeClr>
                </a:solidFill>
                <a:latin typeface="Arial" pitchFamily="34" charset="0"/>
                <a:cs typeface="Arial" pitchFamily="34" charset="0"/>
              </a:rPr>
              <a:t>	</a:t>
            </a:r>
            <a:r>
              <a:rPr lang="en-US" sz="1050" b="1" dirty="0" err="1" smtClean="0">
                <a:solidFill>
                  <a:schemeClr val="accent4">
                    <a:lumMod val="50000"/>
                  </a:schemeClr>
                </a:solidFill>
                <a:latin typeface="Arial" pitchFamily="34" charset="0"/>
                <a:cs typeface="Arial" pitchFamily="34" charset="0"/>
              </a:rPr>
              <a:t>Luknow</a:t>
            </a:r>
            <a:r>
              <a:rPr lang="en-US" sz="1050" b="1" dirty="0" smtClean="0">
                <a:solidFill>
                  <a:schemeClr val="accent4">
                    <a:lumMod val="50000"/>
                  </a:schemeClr>
                </a:solidFill>
                <a:latin typeface="Arial" pitchFamily="34" charset="0"/>
                <a:cs typeface="Arial" pitchFamily="34" charset="0"/>
              </a:rPr>
              <a:t> </a:t>
            </a:r>
          </a:p>
          <a:p>
            <a:pPr>
              <a:buNone/>
            </a:pPr>
            <a:r>
              <a:rPr lang="en-US" sz="1050" b="1" dirty="0" smtClean="0">
                <a:solidFill>
                  <a:schemeClr val="accent4">
                    <a:lumMod val="50000"/>
                  </a:schemeClr>
                </a:solidFill>
                <a:latin typeface="Arial" pitchFamily="34" charset="0"/>
                <a:cs typeface="Arial" pitchFamily="34" charset="0"/>
              </a:rPr>
              <a:t>  </a:t>
            </a:r>
          </a:p>
          <a:p>
            <a:pPr>
              <a:buNone/>
            </a:pPr>
            <a:r>
              <a:rPr lang="en-US" sz="1050" b="1" dirty="0" smtClean="0">
                <a:solidFill>
                  <a:schemeClr val="accent4">
                    <a:lumMod val="50000"/>
                  </a:schemeClr>
                </a:solidFill>
                <a:latin typeface="Arial" pitchFamily="34" charset="0"/>
                <a:cs typeface="Arial" pitchFamily="34" charset="0"/>
              </a:rPr>
              <a:t>	</a:t>
            </a:r>
            <a:r>
              <a:rPr lang="en-US" sz="1050" b="1" dirty="0" err="1" smtClean="0">
                <a:solidFill>
                  <a:schemeClr val="accent4">
                    <a:lumMod val="50000"/>
                  </a:schemeClr>
                </a:solidFill>
                <a:latin typeface="Arial" pitchFamily="34" charset="0"/>
                <a:cs typeface="Arial" pitchFamily="34" charset="0"/>
              </a:rPr>
              <a:t>Shri</a:t>
            </a:r>
            <a:r>
              <a:rPr lang="en-US" sz="1050" b="1" dirty="0" smtClean="0">
                <a:solidFill>
                  <a:schemeClr val="accent4">
                    <a:lumMod val="50000"/>
                  </a:schemeClr>
                </a:solidFill>
                <a:latin typeface="Arial" pitchFamily="34" charset="0"/>
                <a:cs typeface="Arial" pitchFamily="34" charset="0"/>
              </a:rPr>
              <a:t> M.L. </a:t>
            </a:r>
            <a:r>
              <a:rPr lang="en-US" sz="1050" b="1" dirty="0" err="1" smtClean="0">
                <a:solidFill>
                  <a:schemeClr val="accent4">
                    <a:lumMod val="50000"/>
                  </a:schemeClr>
                </a:solidFill>
                <a:latin typeface="Arial" pitchFamily="34" charset="0"/>
                <a:cs typeface="Arial" pitchFamily="34" charset="0"/>
              </a:rPr>
              <a:t>Bamboriya</a:t>
            </a:r>
            <a:endParaRPr lang="en-US" sz="1050" b="1" dirty="0" smtClean="0">
              <a:solidFill>
                <a:schemeClr val="accent4">
                  <a:lumMod val="50000"/>
                </a:schemeClr>
              </a:solidFill>
              <a:latin typeface="Arial" pitchFamily="34" charset="0"/>
              <a:cs typeface="Arial" pitchFamily="34" charset="0"/>
            </a:endParaRPr>
          </a:p>
          <a:p>
            <a:pPr>
              <a:buNone/>
            </a:pPr>
            <a:r>
              <a:rPr lang="en-US" sz="1050" b="1" dirty="0" smtClean="0">
                <a:solidFill>
                  <a:schemeClr val="accent4">
                    <a:lumMod val="50000"/>
                  </a:schemeClr>
                </a:solidFill>
                <a:latin typeface="Arial" pitchFamily="34" charset="0"/>
                <a:cs typeface="Arial" pitchFamily="34" charset="0"/>
              </a:rPr>
              <a:t>	Director</a:t>
            </a:r>
          </a:p>
          <a:p>
            <a:pPr>
              <a:buNone/>
            </a:pPr>
            <a:r>
              <a:rPr lang="en-US" sz="1050" b="1" dirty="0" smtClean="0">
                <a:solidFill>
                  <a:schemeClr val="accent4">
                    <a:lumMod val="50000"/>
                  </a:schemeClr>
                </a:solidFill>
                <a:latin typeface="Arial" pitchFamily="34" charset="0"/>
                <a:cs typeface="Arial" pitchFamily="34" charset="0"/>
              </a:rPr>
              <a:t>	Ministry of New and Renewable Energy</a:t>
            </a:r>
          </a:p>
          <a:p>
            <a:pPr>
              <a:buNone/>
            </a:pPr>
            <a:r>
              <a:rPr lang="en-US" sz="1050" b="1" dirty="0" smtClean="0">
                <a:solidFill>
                  <a:schemeClr val="accent4">
                    <a:lumMod val="50000"/>
                  </a:schemeClr>
                </a:solidFill>
                <a:latin typeface="Arial" pitchFamily="34" charset="0"/>
                <a:cs typeface="Arial" pitchFamily="34" charset="0"/>
              </a:rPr>
              <a:t>	Govt of India, New Delhi</a:t>
            </a:r>
          </a:p>
          <a:p>
            <a:pPr>
              <a:buNone/>
            </a:pPr>
            <a:r>
              <a:rPr lang="en-US" sz="1050" b="1" dirty="0" smtClean="0">
                <a:solidFill>
                  <a:schemeClr val="accent4">
                    <a:lumMod val="50000"/>
                  </a:schemeClr>
                </a:solidFill>
                <a:latin typeface="Arial" pitchFamily="34" charset="0"/>
                <a:cs typeface="Arial" pitchFamily="34" charset="0"/>
              </a:rPr>
              <a:t> </a:t>
            </a:r>
          </a:p>
          <a:p>
            <a:pPr>
              <a:buNone/>
            </a:pPr>
            <a:r>
              <a:rPr lang="en-US" sz="1050" b="1" dirty="0" smtClean="0">
                <a:solidFill>
                  <a:schemeClr val="accent4">
                    <a:lumMod val="50000"/>
                  </a:schemeClr>
                </a:solidFill>
                <a:latin typeface="Arial" pitchFamily="34" charset="0"/>
                <a:cs typeface="Arial" pitchFamily="34" charset="0"/>
              </a:rPr>
              <a:t>	Mr. S.L. </a:t>
            </a:r>
            <a:r>
              <a:rPr lang="en-US" sz="1050" b="1" dirty="0" err="1" smtClean="0">
                <a:solidFill>
                  <a:schemeClr val="accent4">
                    <a:lumMod val="50000"/>
                  </a:schemeClr>
                </a:solidFill>
                <a:latin typeface="Arial" pitchFamily="34" charset="0"/>
                <a:cs typeface="Arial" pitchFamily="34" charset="0"/>
              </a:rPr>
              <a:t>Gangrade</a:t>
            </a:r>
            <a:endParaRPr lang="en-US" sz="1050" b="1" dirty="0" smtClean="0">
              <a:solidFill>
                <a:schemeClr val="accent4">
                  <a:lumMod val="50000"/>
                </a:schemeClr>
              </a:solidFill>
              <a:latin typeface="Arial" pitchFamily="34" charset="0"/>
              <a:cs typeface="Arial" pitchFamily="34" charset="0"/>
            </a:endParaRPr>
          </a:p>
          <a:p>
            <a:pPr>
              <a:buNone/>
            </a:pPr>
            <a:r>
              <a:rPr lang="en-US" sz="1050" b="1" dirty="0" smtClean="0">
                <a:solidFill>
                  <a:schemeClr val="accent4">
                    <a:lumMod val="50000"/>
                  </a:schemeClr>
                </a:solidFill>
                <a:latin typeface="Arial" pitchFamily="34" charset="0"/>
                <a:cs typeface="Arial" pitchFamily="34" charset="0"/>
              </a:rPr>
              <a:t>	Regional Manager</a:t>
            </a:r>
          </a:p>
          <a:p>
            <a:pPr>
              <a:buNone/>
            </a:pPr>
            <a:r>
              <a:rPr lang="en-US" sz="1050" b="1" dirty="0" smtClean="0">
                <a:solidFill>
                  <a:schemeClr val="accent4">
                    <a:lumMod val="50000"/>
                  </a:schemeClr>
                </a:solidFill>
                <a:latin typeface="Arial" pitchFamily="34" charset="0"/>
                <a:cs typeface="Arial" pitchFamily="34" charset="0"/>
              </a:rPr>
              <a:t>	M.P. AGRO, Indore</a:t>
            </a:r>
          </a:p>
          <a:p>
            <a:endParaRPr lang="en-US" sz="1050" b="1" dirty="0" smtClean="0">
              <a:solidFill>
                <a:schemeClr val="accent4">
                  <a:lumMod val="50000"/>
                </a:schemeClr>
              </a:solidFill>
              <a:latin typeface="Arial" pitchFamily="34" charset="0"/>
              <a:cs typeface="Arial" pitchFamily="34" charset="0"/>
            </a:endParaRPr>
          </a:p>
          <a:p>
            <a:pPr>
              <a:buNone/>
            </a:pPr>
            <a:r>
              <a:rPr lang="en-US" sz="1050" b="1" dirty="0" smtClean="0">
                <a:solidFill>
                  <a:schemeClr val="accent4">
                    <a:lumMod val="50000"/>
                  </a:schemeClr>
                </a:solidFill>
                <a:latin typeface="Arial" pitchFamily="34" charset="0"/>
                <a:cs typeface="Arial" pitchFamily="34" charset="0"/>
              </a:rPr>
              <a:t>	Dr. S.P. Singh</a:t>
            </a:r>
          </a:p>
          <a:p>
            <a:pPr>
              <a:buNone/>
            </a:pPr>
            <a:r>
              <a:rPr lang="en-US" sz="1050" b="1" dirty="0" smtClean="0">
                <a:solidFill>
                  <a:schemeClr val="accent4">
                    <a:lumMod val="50000"/>
                  </a:schemeClr>
                </a:solidFill>
                <a:latin typeface="Arial" pitchFamily="34" charset="0"/>
                <a:cs typeface="Arial" pitchFamily="34" charset="0"/>
              </a:rPr>
              <a:t>	Director, CESR and </a:t>
            </a:r>
          </a:p>
          <a:p>
            <a:pPr>
              <a:buNone/>
            </a:pPr>
            <a:r>
              <a:rPr lang="en-US" sz="1050" b="1" dirty="0" smtClean="0">
                <a:solidFill>
                  <a:schemeClr val="accent4">
                    <a:lumMod val="50000"/>
                  </a:schemeClr>
                </a:solidFill>
                <a:latin typeface="Arial" pitchFamily="34" charset="0"/>
                <a:cs typeface="Arial" pitchFamily="34" charset="0"/>
              </a:rPr>
              <a:t>	Member Secretary, BOG</a:t>
            </a:r>
          </a:p>
          <a:p>
            <a:pPr>
              <a:buNone/>
            </a:pPr>
            <a:r>
              <a:rPr lang="en-US" sz="1050" b="1" dirty="0" smtClean="0">
                <a:solidFill>
                  <a:schemeClr val="accent4">
                    <a:lumMod val="50000"/>
                  </a:schemeClr>
                </a:solidFill>
                <a:latin typeface="Arial" pitchFamily="34" charset="0"/>
                <a:cs typeface="Arial" pitchFamily="34" charset="0"/>
              </a:rPr>
              <a:t>	Centre of Energy Studies and Research, Indore </a:t>
            </a:r>
          </a:p>
          <a:p>
            <a:pPr>
              <a:buNone/>
            </a:pPr>
            <a:r>
              <a:rPr lang="en-US" sz="1050" b="1" dirty="0" smtClean="0">
                <a:solidFill>
                  <a:schemeClr val="accent4">
                    <a:lumMod val="50000"/>
                  </a:schemeClr>
                </a:solidFill>
                <a:latin typeface="Arial" pitchFamily="34" charset="0"/>
                <a:cs typeface="Arial" pitchFamily="34" charset="0"/>
              </a:rPr>
              <a:t> </a:t>
            </a:r>
          </a:p>
          <a:p>
            <a:endParaRPr lang="en-US" sz="1050" b="1" dirty="0" smtClean="0">
              <a:solidFill>
                <a:schemeClr val="accent4">
                  <a:lumMod val="50000"/>
                </a:schemeClr>
              </a:solidFill>
              <a:latin typeface="Arial" pitchFamily="34" charset="0"/>
              <a:cs typeface="Arial" pitchFamily="34" charset="0"/>
            </a:endParaRPr>
          </a:p>
          <a:p>
            <a:endParaRPr lang="en-US" sz="1050" b="1" dirty="0">
              <a:solidFill>
                <a:schemeClr val="accent4">
                  <a:lumMod val="50000"/>
                </a:schemeClr>
              </a:solidFill>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a:xfrm>
            <a:off x="685800" y="990600"/>
            <a:ext cx="7924800" cy="990600"/>
          </a:xfrm>
        </p:spPr>
        <p:txBody>
          <a:bodyPr/>
          <a:lstStyle/>
          <a:p>
            <a:pPr eaLnBrk="1" hangingPunct="1"/>
            <a:r>
              <a:rPr lang="en-US" sz="2800" dirty="0" smtClean="0"/>
              <a:t>CENTRE OF ENERGY STUDIES AND RESEARCH</a:t>
            </a:r>
          </a:p>
        </p:txBody>
      </p:sp>
      <p:sp>
        <p:nvSpPr>
          <p:cNvPr id="6147" name="Rectangle 3"/>
          <p:cNvSpPr>
            <a:spLocks noGrp="1" noChangeArrowheads="1"/>
          </p:cNvSpPr>
          <p:nvPr>
            <p:ph type="body" sz="half" idx="1"/>
          </p:nvPr>
        </p:nvSpPr>
        <p:spPr>
          <a:xfrm>
            <a:off x="838200" y="2209800"/>
            <a:ext cx="7239000" cy="3581400"/>
          </a:xfrm>
        </p:spPr>
        <p:txBody>
          <a:bodyPr>
            <a:normAutofit fontScale="92500" lnSpcReduction="20000"/>
          </a:bodyPr>
          <a:lstStyle/>
          <a:p>
            <a:pPr marL="533400" indent="-533400" eaLnBrk="1" hangingPunct="1">
              <a:lnSpc>
                <a:spcPct val="110000"/>
              </a:lnSpc>
              <a:buFont typeface="Wingdings" pitchFamily="2" charset="2"/>
              <a:buNone/>
            </a:pPr>
            <a:endParaRPr lang="en-US" sz="2400" dirty="0" smtClean="0">
              <a:solidFill>
                <a:srgbClr val="CC3399"/>
              </a:solidFill>
            </a:endParaRPr>
          </a:p>
          <a:p>
            <a:pPr marL="533400" indent="-533400" algn="just" eaLnBrk="1" hangingPunct="1">
              <a:lnSpc>
                <a:spcPct val="110000"/>
              </a:lnSpc>
              <a:buFont typeface="Wingdings" pitchFamily="2" charset="2"/>
              <a:buNone/>
            </a:pPr>
            <a:r>
              <a:rPr lang="en-US" sz="2400" dirty="0" smtClean="0">
                <a:solidFill>
                  <a:srgbClr val="CC3399"/>
                </a:solidFill>
              </a:rPr>
              <a:t>	</a:t>
            </a:r>
            <a:r>
              <a:rPr lang="en-US" sz="1800" b="1" dirty="0" smtClean="0">
                <a:solidFill>
                  <a:schemeClr val="accent3">
                    <a:lumMod val="50000"/>
                  </a:schemeClr>
                </a:solidFill>
              </a:rPr>
              <a:t>The Centre of Energy Studies and Research (CESR), an autonomous organization established by Devi Ahilya University, Indore and Madhya Pradesh Urja Vikas Nigam Ltd., Bhopal in December, 1989 to serve energy related academic, research and development needs in the state of Madhya Pradesh.</a:t>
            </a:r>
          </a:p>
          <a:p>
            <a:pPr marL="533400" indent="-533400" algn="ctr" eaLnBrk="1" hangingPunct="1">
              <a:lnSpc>
                <a:spcPct val="110000"/>
              </a:lnSpc>
              <a:buFont typeface="Wingdings" pitchFamily="2" charset="2"/>
              <a:buNone/>
            </a:pPr>
            <a:endParaRPr lang="en-US" sz="1800" b="1" dirty="0" smtClean="0">
              <a:solidFill>
                <a:schemeClr val="accent3">
                  <a:lumMod val="50000"/>
                </a:schemeClr>
              </a:solidFill>
            </a:endParaRPr>
          </a:p>
          <a:p>
            <a:pPr marL="533400" indent="-533400" algn="just" eaLnBrk="1" hangingPunct="1">
              <a:lnSpc>
                <a:spcPct val="110000"/>
              </a:lnSpc>
              <a:buFont typeface="Wingdings" pitchFamily="2" charset="2"/>
              <a:buNone/>
            </a:pPr>
            <a:r>
              <a:rPr lang="en-US" sz="1800" b="1" dirty="0" smtClean="0">
                <a:solidFill>
                  <a:schemeClr val="accent3">
                    <a:lumMod val="50000"/>
                  </a:schemeClr>
                </a:solidFill>
              </a:rPr>
              <a:t>	CESR registered as a society under the Society Registration act (1973), is academically a part of Devi Ahilya University, Indore under the faculty of Engineering Sciences and based at its Khandwa Road Campus of Devi Ahilya University, Indore</a:t>
            </a:r>
            <a:r>
              <a:rPr lang="en-US" sz="1800" b="1" dirty="0" smtClean="0">
                <a:solidFill>
                  <a:srgbClr val="CC3399"/>
                </a:solidFill>
              </a:rPr>
              <a:t>.</a:t>
            </a:r>
          </a:p>
        </p:txBody>
      </p:sp>
      <p:pic>
        <p:nvPicPr>
          <p:cNvPr id="6148" name="Picture 4" descr="cesrlogo1"/>
          <p:cNvPicPr>
            <a:picLocks noGrp="1" noChangeAspect="1" noChangeArrowheads="1"/>
          </p:cNvPicPr>
          <p:nvPr>
            <p:ph sz="half" idx="2"/>
          </p:nvPr>
        </p:nvPicPr>
        <p:blipFill>
          <a:blip r:embed="rId2"/>
          <a:srcRect/>
          <a:stretch>
            <a:fillRect/>
          </a:stretch>
        </p:blipFill>
        <p:spPr>
          <a:xfrm>
            <a:off x="8077200" y="457200"/>
            <a:ext cx="657225" cy="876300"/>
          </a:xfrm>
          <a:noFill/>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762000" y="1066800"/>
            <a:ext cx="7467600" cy="2209800"/>
          </a:xfrm>
        </p:spPr>
        <p:txBody>
          <a:bodyPr>
            <a:normAutofit/>
          </a:bodyPr>
          <a:lstStyle/>
          <a:p>
            <a:pPr algn="ctr" eaLnBrk="1" hangingPunct="1"/>
            <a:r>
              <a:rPr lang="en-US" sz="3200" dirty="0" smtClean="0"/>
              <a:t>ACTIVITIES CARRIED OUT </a:t>
            </a:r>
            <a:r>
              <a:rPr lang="en-US" sz="2800" dirty="0" smtClean="0"/>
              <a:t>(2011-2012</a:t>
            </a:r>
            <a:r>
              <a:rPr lang="en-US" sz="3200" dirty="0" smtClean="0"/>
              <a:t>)</a:t>
            </a:r>
          </a:p>
        </p:txBody>
      </p:sp>
      <p:pic>
        <p:nvPicPr>
          <p:cNvPr id="7172" name="Picture 9" descr="cesrlogo1"/>
          <p:cNvPicPr>
            <a:picLocks noGrp="1" noChangeAspect="1" noChangeArrowheads="1"/>
          </p:cNvPicPr>
          <p:nvPr>
            <p:ph sz="half" idx="2"/>
          </p:nvPr>
        </p:nvPicPr>
        <p:blipFill>
          <a:blip r:embed="rId2"/>
          <a:srcRect/>
          <a:stretch>
            <a:fillRect/>
          </a:stretch>
        </p:blipFill>
        <p:spPr>
          <a:xfrm>
            <a:off x="8001000" y="533400"/>
            <a:ext cx="657225" cy="876300"/>
          </a:xfrm>
          <a:noFill/>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5"/>
          <p:cNvSpPr>
            <a:spLocks noGrp="1" noChangeArrowheads="1"/>
          </p:cNvSpPr>
          <p:nvPr>
            <p:ph type="title"/>
          </p:nvPr>
        </p:nvSpPr>
        <p:spPr>
          <a:xfrm>
            <a:off x="685800" y="533400"/>
            <a:ext cx="7010400" cy="1295400"/>
          </a:xfrm>
        </p:spPr>
        <p:txBody>
          <a:bodyPr>
            <a:normAutofit fontScale="90000"/>
          </a:bodyPr>
          <a:lstStyle/>
          <a:p>
            <a:pPr eaLnBrk="1" hangingPunct="1"/>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t>
            </a:r>
            <a:r>
              <a:rPr lang="en-US" sz="2800" dirty="0" smtClean="0">
                <a:solidFill>
                  <a:schemeClr val="tx1"/>
                </a:solidFill>
              </a:rPr>
              <a:t>Energy Audit/Energy Conservation</a:t>
            </a:r>
            <a:br>
              <a:rPr lang="en-US" sz="2800" dirty="0" smtClean="0">
                <a:solidFill>
                  <a:schemeClr val="tx1"/>
                </a:solidFill>
              </a:rPr>
            </a:br>
            <a:r>
              <a:rPr lang="en-US" sz="2800" dirty="0" smtClean="0">
                <a:solidFill>
                  <a:schemeClr val="tx1"/>
                </a:solidFill>
              </a:rPr>
              <a:t> Projects</a:t>
            </a:r>
            <a:r>
              <a:rPr lang="en-US" sz="3200" dirty="0" smtClean="0">
                <a:solidFill>
                  <a:schemeClr val="tx1"/>
                </a:solidFill>
              </a:rPr>
              <a:t/>
            </a:r>
            <a:br>
              <a:rPr lang="en-US" sz="3200" dirty="0" smtClean="0">
                <a:solidFill>
                  <a:schemeClr val="tx1"/>
                </a:solidFill>
              </a:rPr>
            </a:br>
            <a:endParaRPr lang="en-US" sz="3200" dirty="0" smtClean="0">
              <a:solidFill>
                <a:schemeClr val="tx1"/>
              </a:solidFill>
            </a:endParaRPr>
          </a:p>
        </p:txBody>
      </p:sp>
      <p:sp>
        <p:nvSpPr>
          <p:cNvPr id="8195" name="Rectangle 8"/>
          <p:cNvSpPr>
            <a:spLocks noGrp="1" noChangeArrowheads="1"/>
          </p:cNvSpPr>
          <p:nvPr>
            <p:ph sz="half" idx="1"/>
          </p:nvPr>
        </p:nvSpPr>
        <p:spPr>
          <a:xfrm>
            <a:off x="533400" y="1752601"/>
            <a:ext cx="7848600" cy="1981199"/>
          </a:xfrm>
        </p:spPr>
        <p:txBody>
          <a:bodyPr>
            <a:normAutofit fontScale="85000" lnSpcReduction="20000"/>
          </a:bodyPr>
          <a:lstStyle/>
          <a:p>
            <a:pPr marL="457200" indent="-457200" eaLnBrk="1" hangingPunct="1">
              <a:buFont typeface="Wingdings" pitchFamily="2" charset="2"/>
              <a:buAutoNum type="arabicPeriod"/>
            </a:pPr>
            <a:endParaRPr lang="en-US" sz="2000" b="1" dirty="0" smtClean="0">
              <a:solidFill>
                <a:srgbClr val="CC00CC"/>
              </a:solidFill>
            </a:endParaRPr>
          </a:p>
          <a:p>
            <a:pPr marL="457200" indent="-457200" eaLnBrk="1" hangingPunct="1">
              <a:buNone/>
            </a:pPr>
            <a:r>
              <a:rPr lang="en-US" sz="2000" b="1" dirty="0" smtClean="0">
                <a:solidFill>
                  <a:schemeClr val="tx2"/>
                </a:solidFill>
              </a:rPr>
              <a:t>1.	DETAILDED ENERGY AUDIT OF 54 UNITS OF M.P. TOURISM HOTLES IN MADHYA PRADESH</a:t>
            </a:r>
          </a:p>
          <a:p>
            <a:pPr marL="457200" indent="-457200" eaLnBrk="1" hangingPunct="1">
              <a:buNone/>
            </a:pPr>
            <a:r>
              <a:rPr lang="en-US" sz="2000" b="1" dirty="0" smtClean="0">
                <a:solidFill>
                  <a:schemeClr val="tx2"/>
                </a:solidFill>
              </a:rPr>
              <a:t>	</a:t>
            </a:r>
          </a:p>
          <a:p>
            <a:pPr marL="457200" indent="-457200" algn="just" eaLnBrk="1" hangingPunct="1">
              <a:buNone/>
            </a:pPr>
            <a:r>
              <a:rPr lang="en-US" sz="2000" b="1" dirty="0" smtClean="0">
                <a:solidFill>
                  <a:schemeClr val="tx2"/>
                </a:solidFill>
              </a:rPr>
              <a:t>	The Centre has carried out Detailed Energy Audit of 54 units of M.P. Tourism Hotels and the Report of the same have been submitted to the Madhya Pradesh Clean Development  Mechanism Agency, Bhopal.</a:t>
            </a:r>
          </a:p>
          <a:p>
            <a:pPr eaLnBrk="1" hangingPunct="1">
              <a:buFont typeface="Wingdings" pitchFamily="2" charset="2"/>
              <a:buNone/>
            </a:pPr>
            <a:endParaRPr lang="en-US" sz="2000" b="1" dirty="0" smtClean="0">
              <a:solidFill>
                <a:srgbClr val="FF0000"/>
              </a:solidFill>
            </a:endParaRPr>
          </a:p>
          <a:p>
            <a:pPr eaLnBrk="1" hangingPunct="1">
              <a:buFont typeface="Wingdings" pitchFamily="2" charset="2"/>
              <a:buNone/>
            </a:pPr>
            <a:endParaRPr lang="en-US" sz="1800" b="1" dirty="0" smtClean="0">
              <a:solidFill>
                <a:srgbClr val="CC00CC"/>
              </a:solidFill>
            </a:endParaRPr>
          </a:p>
          <a:p>
            <a:pPr eaLnBrk="1" hangingPunct="1">
              <a:buFont typeface="Wingdings" pitchFamily="2" charset="2"/>
              <a:buNone/>
            </a:pPr>
            <a:endParaRPr lang="en-US" sz="1800" b="1" dirty="0" smtClean="0"/>
          </a:p>
        </p:txBody>
      </p:sp>
      <p:pic>
        <p:nvPicPr>
          <p:cNvPr id="8197" name="Picture 12" descr="cesrlogo1"/>
          <p:cNvPicPr>
            <a:picLocks noGrp="1" noChangeAspect="1" noChangeArrowheads="1"/>
          </p:cNvPicPr>
          <p:nvPr>
            <p:ph sz="half" idx="2"/>
          </p:nvPr>
        </p:nvPicPr>
        <p:blipFill>
          <a:blip r:embed="rId2"/>
          <a:srcRect/>
          <a:stretch>
            <a:fillRect/>
          </a:stretch>
        </p:blipFill>
        <p:spPr>
          <a:xfrm>
            <a:off x="8077200" y="457200"/>
            <a:ext cx="657225" cy="876300"/>
          </a:xfrm>
          <a:noFill/>
        </p:spPr>
      </p:pic>
      <p:sp>
        <p:nvSpPr>
          <p:cNvPr id="8196" name="Text Box 7"/>
          <p:cNvSpPr txBox="1">
            <a:spLocks noChangeArrowheads="1"/>
          </p:cNvSpPr>
          <p:nvPr/>
        </p:nvSpPr>
        <p:spPr bwMode="auto">
          <a:xfrm>
            <a:off x="1371600" y="5715000"/>
            <a:ext cx="6705600" cy="366713"/>
          </a:xfrm>
          <a:prstGeom prst="rect">
            <a:avLst/>
          </a:prstGeom>
          <a:noFill/>
          <a:ln w="9525">
            <a:noFill/>
            <a:miter lim="800000"/>
            <a:headEnd/>
            <a:tailEnd/>
          </a:ln>
        </p:spPr>
        <p:txBody>
          <a:bodyPr>
            <a:spAutoFit/>
          </a:bodyPr>
          <a:lstStyle/>
          <a:p>
            <a:pPr>
              <a:spcBef>
                <a:spcPct val="50000"/>
              </a:spcBef>
            </a:pPr>
            <a:endParaRPr lang="en-US" dirty="0">
              <a:latin typeface="Tahoma" pitchFamily="34" charset="0"/>
            </a:endParaRPr>
          </a:p>
        </p:txBody>
      </p:sp>
      <p:pic>
        <p:nvPicPr>
          <p:cNvPr id="14338" name="Picture 2" descr="http://t3.gstatic.com/images?q=tbn:ANd9GcQgiEnZR0lUBgpu-jl2rkGjj3gm7obLxw_rNFU7n5y5Q6FHINO_"/>
          <p:cNvPicPr>
            <a:picLocks noChangeAspect="1" noChangeArrowheads="1"/>
          </p:cNvPicPr>
          <p:nvPr/>
        </p:nvPicPr>
        <p:blipFill>
          <a:blip r:embed="rId3"/>
          <a:srcRect/>
          <a:stretch>
            <a:fillRect/>
          </a:stretch>
        </p:blipFill>
        <p:spPr bwMode="auto">
          <a:xfrm>
            <a:off x="533401" y="4114800"/>
            <a:ext cx="2057400" cy="1666876"/>
          </a:xfrm>
          <a:prstGeom prst="rect">
            <a:avLst/>
          </a:prstGeom>
          <a:noFill/>
        </p:spPr>
      </p:pic>
      <p:pic>
        <p:nvPicPr>
          <p:cNvPr id="14340" name="Picture 4" descr="http://t2.gstatic.com/images?q=tbn:ANd9GcQWYjTzztaQPBK1czng8VKR9uXXfSrY0ezyR9xuLRB59pZDfNK-oA"/>
          <p:cNvPicPr>
            <a:picLocks noChangeAspect="1" noChangeArrowheads="1"/>
          </p:cNvPicPr>
          <p:nvPr/>
        </p:nvPicPr>
        <p:blipFill>
          <a:blip r:embed="rId4"/>
          <a:srcRect/>
          <a:stretch>
            <a:fillRect/>
          </a:stretch>
        </p:blipFill>
        <p:spPr bwMode="auto">
          <a:xfrm>
            <a:off x="2667000" y="4114800"/>
            <a:ext cx="1981200" cy="1630784"/>
          </a:xfrm>
          <a:prstGeom prst="rect">
            <a:avLst/>
          </a:prstGeom>
          <a:noFill/>
        </p:spPr>
      </p:pic>
      <p:sp>
        <p:nvSpPr>
          <p:cNvPr id="14342" name="AutoShape 6" descr="data:image/jpeg;base64,/9j/4AAQSkZJRgABAQAAAQABAAD/2wCEAAkGBhQSERUSEhMWFRUVGBYaGBgYFxobFxocHBcXGBgWHhgYHCYeGBwjGhgVIC8gIycpLCwsFh4xNTAqNSYrLCkBCQoKDgwOGg8PGikdHxwpKSkpLCkpKSkpKSkpKSkpKSkpKSkpKSwpKSkpKSkpKSwpKSkpNiwsKSkuLCkpKSkuLP/AABEIAJYAyAMBIgACEQEDEQH/xAAbAAACAwEBAQAAAAAAAAAAAAADBQAEBgIBB//EADwQAAIBAwMCBAQDBgUDBQAAAAECEQADIQQSMQVBEyJRYQYycYGRobEjQmLB4fAHFFLR8RUzciRDU6Ky/8QAGQEAAwEBAQAAAAAAAAAAAAAAAAECAwQF/8QAJxEAAgIBAwMDBQEAAAAAAAAAAAECESEDEjEEE0EiUWEUMnGB0UL/2gAMAwEAAhEDEQA/ACav/tbwo3QpkDPbvFHuaWCks0MwUcd/t7VGtIoO+25TGd+O2eaOl9JEo7AZHmyPzr1bR51MNa6cwuBSxAIJnk4jj8ftTPp6WvEcbWYgLlwCp+kil66pD5mV4Ex58ifvjgfhV1tXbH/tXftc4xMxu9P0rOUrLiite0xYOQiwLj52qSIPrEilGlUtbDGeMDsf500uXkKnYtzufnPrmc0sXaqbhbuBR/H/AFxWkGiJ2Fa2VAaTBjB9/erQWg2IIB8NgDEFmkZ780wa1FaxeTNoqgV7to5QVAtWSBCVNtG217soAr7a6ii7am2gAW2ptosVIoACRXO2j7a5K0AVNUvkb6H9M/lXyrqvUDdu7xJUAKJwfSB6Zr6V13WqlsoSp8SVgmcEGTA59O1fNNapts28ZYYG2B5gDgdsACvP6t5x4OrRQn1F4lvMZiBkzAHp+NWdHpvEJGfTGee8fbmqkS2cVbt3SGLISs4MEgjPGK85s6Qmr0YnaGQlcYx75PcmCKt9Svjwx5lICqMeuAI+wk/WiDU3hbCkg23bGBg8/NErnPPFH0emkb7gJCzsIyB3ZyOSCSFjHNKuGwQs6h0zwxaPLXJYjMgA/pH6VKHr9czPuaCRjAgDGPyipTeRUz66lwW2QEgDxCSCfVYqza1oCLuYb5WRABOfN5Yxie+azXU+opcIYDPEYjHBn796otq3DqQyrxMyMz7cfeuqfV5qJhGGMmxN+C8cCBn95QvsDPmnFc/5iATOYIHrm2B9sj6YpCvxSViYYEnOIiQJDH6irR6hIDbuYxOD6H65/rV/WQ23QlpM765rtyDY20ggHPClfSBH0BNeW9QHK2i8osyxIho4APJpZ/mt3y7dvGSRHqCTiPeaNZsjcPMCCIYn1PLQPt+XrXNDqm5m/bW2jT/M4iCqfgT6fpVts815pbG1FERAHH9aLtr2o8WcDXgFsr0JRdlei3VWSC21NtG8Op4dFgB21NlG8OoEosAGyiXLAgZzRNlcFaVjA+EaHcO0EnAFWaUfEure3ZJSZYwSBJA+lROe2LY4q3RmOoujFGVVEkqdx8pLGN3qYzVPqOnUxd2KAFfLAmSCvbkxiT796K2he5Zus6w20XFed24T8oyBOR29aSsGuqCrsSvKZJ5iT6ycx2j3rx5OSe5+TuSxQr6jodt4oZG0Qu5Sv0EHI9Z9DU1GlCMm6IcAyDIGfNx6Cr66AsS0+Ie+YIMCJ7jt9IjtVc9OMNmCxxwBwSc9hMcfzrG1eC/B344tsqqxa0rbto5IDET7Haf1od/q6ywDEhgZaADkTHt7j9Krf9MZgCBKzgkROYIPuPSqr28zMKZAgYPGM9veq+4KO9RY3+ZZPY/Yeg9u/wBqlWUZ9MEYfNcBKgx3G0nnHJipVqK8iGfjHzFQSJETyvEgg4M5965uajcVUNOczIO4yZA7D/erTdLPG4ECJMyfaQYHtRNLpYypRjIK+XbBBOQRmYj2rjtCJoLBaFItlV8pyee4/oPerOttqBi4V2gcZE/u+wHET6Vy91kQswWZ7A5PIwIyYIJ9RXGnsMy+faV583vkCe/fM0rk1ngEWbKrcSNkAk8Y805IPCz3rrpl+JQgiN0gCdsEnM8jgj1pXq0ZThTswJzA9II7YPbEUa3dVSGEm6xWFkmR2JxJkTxmjzZZ9G6FcuMIfiJBMAx2wKa7KudA1Nu7p0cW0UkHcq8BhgiTn71dPTl7k172lNKPucc4W7Qn2V6bZpk3TD2INV2sEc10KaZk4tFXZU2Ufw6821ViAhK9C0XbXkUgPLt2QABAFAIo22oVoABtqn1PTK1s71LgZgEg+nb65HpNMtlJ/izqLafT+IsRuAbBIIMiDBmKnUklFlRjbMt1Lq6XCbSKbVtWPmg7TkqwBUxBJj/mlyrkJaXiU/iJ3djzgd+1Uup6gGdoKAsdwJgL5pXaFwmIx6/Sj9D6kGuS6jYogiAQVYZYhuTwePfmvGm+5LLOytqKt66V89pQFDHG7JMCPsJ/Fo96sXdOIZ3JO4CdoMCYh17DO4Z5otro5uMPDdVtuDuZ8qrbiAu4c7sAcCIzireos2l0/hsSDbDZ3Da7Tzk7oj3jtFKOlVt/r5G2ZbrtvwvDtBy7FQ042wy5UN7R+cUgva1yoRjIXgenrBprrLpYXGR9wEKPIAFHcgfu/Koke9Z480I0oNc1JMSSQMCTMD0E8CalV91SqCj6Lc1DQCfKFlscHPA/qOaoLdEqXYkSMH1EYJ4mMkU4bpayUdi21ST4fIYGMjsBPPGAO1ItdpRbIUMpeT8rGF4G4rzmDwM44rnei0smSZZY23ZfNt3cqQduBkziO340ZtoCksFHKxBBnAMEROTH60k06m4Su/aRJ9vTtxzTI9Gd1ZTdEsBEgrO3EkTkehPrWf2vkaPNMVtz4jiZf5Xbdx2BXPf8arjV2/FLrCgYGDM8gz74+k12vS2ACXXWAeRnJzGMjHcgd6YDRL4fhlPEAzPEScNOIEcgzyckGrtX72Ub3/DrX77O4+U58oOD6Hb6j+dbQavFfJvgDpN4vO0qJYbpwPWM+Y8V9SQY5n3r1OmXppo59R08FldRFd3LsiDShusLvZU83h4fttJExkQw7E9jiOKIeq7h5Vk8QTH8vrVPV00+R9ubXBeCc8kVU1GoVTVTW9RuZCWyQJ8ylWP4TNK7V53JBlcEneCNoAlnOOB3j7ZqZdTH/LGtF+Rg3VAeAcH05FE/z4gzyOaHY0dsWjcO9ztDK6mQw/hxEHvOR7RSpetW2QEIVbIdNwLIcBQSYncDIJg+tZ/UyRp2EPNPq1b+8UcrSe1f2MAQ6kgmGUD8DkH8atWmusFiUB4aNzN/4r+8ffgdzVrq1xyQ+lf4LgUyZBEeo59x7Tikfxj1DwtLmCHZVIiSRMyB6ggc1Y6l0+/pri6rbNoiLoDFrsdndvlaCflGPSs98d9dt3LKWACxulGVlOBEETGYM/3FU9dPTdk9txlgxVgKXMvBublBHEHDFhHcRQ+jdTWyzeXduXZJ+ZZyzLHBgfn34qjfG1ioDEg+Uj09u+Y/OialCWJIZAJO6M4HB9c/hXm72ng3aGydYIAWPDtkQQZCwPkWP3p7kx64wKJ8O6gm62nJld28MBO7YQSqDmYkHMeaTxhE9wsvhja0Qwk5P4/XMH92jDSnwVZmMqYWJBWQAcLhg0QZ/nVQ1WpWxOKZZbRC42ouWr2y2bj7yRO3cwjMZyI7Dms71PoF60viXLbKpMbj8pOTj1wK0XQOq27dq+zIWfCbOFYECCQIgK69/WmPx7duudPpXADpb3kzIJbBAMZgKB9+9dCinFyYW91HzYipV/X9MZDlYETzxOAPr3qVlZZtm6qqgiWghjwCyExB3YC/QzwKS63qB8Z7qyx3Su4AtGSJge5yPwqtd6j2Rdq5mf3hmef07UFdazNtTvtUTG4BeCCOCM1ClKqM6GHSQoNy64Bjy44mJJxwTjP1q/qLbXBvSRwQSZzJAHlwYmtP074WUacPeJNy4CWI5WflUiDkqQQY4NVj8GqX/Y6oDglWAIweTn+5rCSd5NNjeTP2dT4CgNsYwZOACeTbJ9R7+tJm6qCbgC4YyIYgCDyY5MfnFabrHweTLG9aLHPO32Ak8R9KJ0j/AAzut52ICf6tv7Md533NqnI7T9KuCTyLaxt0bR6lULvac2yFYsH3ceZgciPLzGZUVstDdZV22m3vdIWzjAxkx6IIJP0Gc0q6frbGmtppH1tomWgBdwBknazIFVV5wJOad/Dega1q3vOFFrwAtkq4NuAQ7BcSGPmYyZzXY51hEqHuPrPwxbS0qJh1zv7sxyWPqSZ/SkOr0vhk42lR5hPAnBA7jgQPtimV34wJt7rdo7mZ1tK5CtcCqCWAPbcSKR/E3U2/ZNci4No3pBHm/fWcSAcjv/Pnm1WTZWskHUFONygj1MfkYNFa7vUqhDKfmknb6iCJ3fakmk0lkhrlwqp3Eou4+QSQOee/M0zF3gKcD0EfhFYJ+xssnet6faAXw/FtgMxxcO5piBI4AiBHE1eTUM3ltW1DCCSANxIEbyx47+Y+pPeqNlQc8kR69+5o11kuJsadg/cDbVc+rBY3H61W9+Q2+xY6P08XrnlIusMs+TaX7mDdP4D61pLnStpXwzLwdzMRJGBHsuTgYFJOn9a8FdttVC+nb8zNU+v6kap7b77ti5amGtN2MEyDyMDFaRkkRKLbL+r6jAa0SCjEAzOBuyPpg1hOt9NFnxH2BtKxwCARbdjgZzsP9RXHxLrLpuJtvhImWK4eYzEYOKVdS+NmZDbG3bkEZLH6mIA9s8xWjaaMlF2Jm0qb9kpZliWI3SBAhdnEg9sUtvsUkG5uifcZmZ+vrNe6jWM5+TaP4Rn6S3YVZ6T0cXW8zhbY5DMFBj1k/wBfSKjZY2hdpELHcpBIgCcMT2AjsPw/GmmjugLI+fJMnacRIg819A0fwVotSrGxJ3IpLq07WkBiAMYbt2M+1Y7qeiNq61u/bbxFI/d+YHhx3BPepnp2idtim04t6s7HULdWGMwo3jJbBgBskDtxU1Gru6zU2dNbaQkqHJHAHnaTgKACf+aH1G0vlIgROAufXJ5Jwc9q0f8AhN0zxL126QSNoU5GFJDMsziQoGMx9a0hdUPbWQmq+DtjBXG8FgSCwHAAkk44I/TtNStf1P4T0hBu6m7v4JRTK4JhAoJLekCvKGl4Cj4jqbJBkkmf7mn3wj8Pq7/5i+CLFqWYkQrFSIQtwJJGKpX9OGIJB2wT7+w9qa9PL3Ba06fKzbSJ8v7Rl3EjvkD6R71nGaRJptX8RFVN5HVpabhjy7iDtH2AMD2rM9K6uS7uZiTJJOcYA9pitH/if01tHbt2FRBacJvdEcBrig7d0kjdG44OdxkCK+f6TV7TCmAPzAqZxtg7NZr+q3bS+InhiBIwGbM5EggEZx70u/6hfuKHvF2tjA3hmtjHEccMfx+lKNN1gruLANyVDCQresdqfW+ure01xNg80yFgBT5TuiCYwOCKItxwVHB1/wBQQL8mkIHqLq//AJYRTbpfxbcsYsm2gMSniF7bD0KuxPfmsn0/pButsQhT2EEkkzEAAzEVb6B0kajULbllUh57ny2ix9OWU/jWytl4PsDXQ9vbqbR0xwQxO6xPZrd4fIw5zxHaM5v4l013xLaXMDIO2IYgf9wN6xgjtie1bv4lbw+i3OxGlUY9Sqj9TXwvpXWLzOtjLhEvsq5JJKyF+m4AxUzhawK7VGws22ub22gJbCqS7AW0jtLfO5APkUHnmqXWPiFdOv7C4zrMgbFWMxB3EkDuPYitH/h58OtqLD3tWpAJZlTjzAuJPuJ/3onxn0G3f6TbbTWpuqLW1gVBaSFdSWIk9/0pRilyOzL9J/xGQBhd00gEEut0+Nkx8xG04xERWlXX2GtJe/zARWDEC6jKQBBM7AR37RxWD6b8G3/A1i3kCXVW2VDXLYiLoLkndAhBMEivr3RPh9V6ObQVTcbTEEyp8xtwPNxgxmYrTamK2hDb1dpvk1WlPt4hU/morq7ojcUhWtNPBt37ZI+ksKxHw38B3zrLZvWd1kh2JD2yrLsYBhtaSu6Mj2oXRPgW9/mrHj2mWyWbe0ACFUkgkH1gH0nNT24lb2Xut9HuWnyrtu9QG7DujGcRkUnu+GWANuCvILRPYHa2RMflV/8AxG6A1nWHwLLpbNsEBA5UeZ5E5zEE/UVjtZY1G1DFzzMwGG3YC49Yz+dPYLczXrp/FUK1xLaqMS1sfQHIn+8Gg67oH+XCNfgsw3JbDLLCYDHMqvJHr7c0o0Hw/qmI/Y3uBnY47esfnTP466U4a+4kqj7Ae4VSFWcyOY+9CVCbO+n3vE3K37O4oYrBhWEfJC8tjHrXB0q3wUDOz2xuYqxllE7lAn90R9YNKm0V230+1qFUyb+GElsK/b/TKj7iuunaa6ujbVJIe3cg4OFNskmO4mB9KqgC6rp1hLXjW2dz/EG2nscjj+lWvhK7cKbbS7i7YG7ExxBOTFLL/wAQlxC2lTdBaARnG796IJkgRgUw6bfezp9lrHibgSB5hBHDASJEiPes/wAju+DU/EmsfR2F25u3JHiAHZb9kPDNyN3tj1qVl+uau9dt6cXWYhUIG4nkOykkf6oxPoKlWHJXNqRDNB54xAU9/WZ+1VL2rNh7ezkMG4n5SDVm3qnRiGRlMnKxBmRknMRSTq1yLp59wfx459K5IL1GJtvjpLlzRWdTevpcFwKbQWSYZ7jPuJONpkAgcEiYFfP7t0EjaI4/5pnc68W0xtXE3oDNoliPDMyVCgQVMtj+ImqGv1SOQUTYAB3JkgZb2+grpbsYF3jirnSteUYrAO+FNLyQc0fp9lWuoHJCEjdHMTmJpOqyBu+l7rK3WSQ4svcUgwQbQmf/ALD8qD8Ca68NQFYQht6h+BMrpr0Z5Azx3wa3nSviLpTWxb8Jg2x7e4jzHeIbM+w/CidH0misLdKu29rbBSyxna3MEhiZOT61PdrjJso2rs0/xzetnp7aVrotveRVXicbSTBPGDXxTRdI8C8Li3N+1HGAyk7lMQSMYMzHatX1DqPjlRqEF2IALYODxgzVC5rrCK58MfxeYknyqIEzH29K8762TlwxUjbfA/X7VvRlHOx23woXBkHMDiYOPae9ZLXdUS3pBb/fFwFp52AFcDgT6HPccVza6vZ8qm1H7xhzJB7Z+n511f1VllONisSSoAIgjOZ/M1cur4wVthXIqT4qs7Lrsbm8n9mNogRwSxmYMn8uKffDvxtFvwRba741soVBII8nYnMn1+/0zei0Gnt3GJul1I+UqMfdT9KJd6rowoUvcLLwFLIBn+Ez6ZrphrReP6TiuR5o/jK5avIwsAtL7y5gMRulRsELAc4zGDIgQXpHxDaW/aS4rgI7szEgjbghBEmTiTB3cYBrPHrGlid90H/zb++Jz3q3pOsaZCHt33BXjzmQPuK1T+RuUWuAvxJ1ZL2p32w5BWMeVuHAVNxwIYEzzAHbK02L9214duy7G2T5UBcAGYXYDMAksCTMxJxFNdR8VWXUzqiZBH7oMEzE7MZrzR/Gi7R/6u5bxBAYDEmJhc8n8qq5PyhOUPkt9O0GoN21vsaiSLakvbPk80Egk4X1HME8UT4v6ReLay0tu5dDtbZQttm5CNG4D1X9aDZ+Mgvy61493n17Ffc0s6h8ZeYsuqvM8QCLkY3TGBwJJqv2RaGPwKhS01u5bulAVGza8g+JghVO4x/Km9npOpXT3/AW4Gafn3qdu0tu843A4I4A88ViOl/FwSdz3rZB3Ai6WyCfaQZJP3pne/xCWP8Au33aCJa+yiPTaOalyY8GVu9B1V1gPCvncrMNytMD5jnkCRP4e1ay90dLeh07WQ7u2WKmdw7nHYHNY7qHxDddyVu3EBDCBcJENG4ZMkGBRNN1+4FCm5AXKySAsegBj2+lZsaaWB38R9Lvaizp/wDLrcuXLSlbttVZrq7mLBmAB9x68etSqdn43vJ5UKoD/wDEzJ+ZY1KreG6KCHrm5WUWgSZyYE59xSL4jvG7DsiKVxgyT/xVa43eGPrMiudRb/ZlvbFKEEmZRVlIv5QCcAn0oNwRzRbibc9iMVyfNA5P51pRVHNtTEimvR+m7zLSE9Rk/T71W0+iaPNgekCm1nUbYj8DXPq6mKiNFu1qLaQNhP1n8Krajqsnys6jsu44/CgdQ1wiAoBjtS+y4aZYAzio0IV6mMYjWuT8zE/U0S5auH5lb7/80vtPBiYotxj6k/WuykwDwcNBxwZMfSjajVORmRPpIx6e9V7lhk+bv7mvFLEckx70nCLCjmAARBz3n/cUK3ZE5lh6TFHYE95/M1wqSYijagK1ywCfmP3z+lc+Af8AV+VObXQ3ddygfSRn86AejXZ/7bT9DSwPaKyh9a8IPYirzdLuZ/ZtjmQarPZIopE7WA2n1rzwzXRNdA0xAza9a5Fuji2e35f7GuLZ9poEAKmvQhqyyrPykevehtbWJD/Y8/ajAwRUj0qVDdMVKdIeC5evs0y0/c0G7JEDvijBicRH2iuraBcxn61lupYEsDLR/Cr3gNzqiBeeW+kDFaXp3w6LKiEQ+rHzH25/sVmendRgweP7j6Ca09rXBvNcdcTAn17nOfpXl9TPWeLwaKjO9Yt7bhEjBPaO/pSu5qNsg/3+NH+IdfN1iDJ/Kkr3JNdujp+lWQ+Tq7ekz+U0Wy5AGAR/feqyLJFGWutIEsl+7rRAKgKRiAMVNPqs7mlj2qrb9K9aRxQi2NzrN2WaT6EYrpuprEbFHuvNJ0buaYaTVIOZX3iadAmdWNeFM7QfYmipdRzO0ofYz+tVrzozclvfiuBYM94pAX0LoZR/xMVYtdavW8sdw/EfaOKVJonPY0fT2XB8h+xopAhovxO5Pygj07/1oj6TxxuUbPWK60lr1VQfRuPseaZXNIrDybrZ9mn+VZulwWjO67o6IvzKT6GQaT6jRFTkROcGtbqOnXDgvu+vNeL0YEQzfSMUKQONmMZQB6me49q58Ud1j6U56n0w2zmCDwY/nVE6SecD1jFaWQ4FUOo+UkGurskZ/SK7PTiT5RP0rhtO4wd30M0WLaVo/s15Vgoy5249Y/3qUxUi3qTJmImgi2P+eKlSuSPBJa0t8JIYbvt+XNca2+snagX1/lE8VKlJL1AxQ96TQ5qVK7EB2lOAVt2sDzN3qVKiRrAq2xWis/D42bp5E1KlTN0awSdlDV9LKnkf2aFqNP5Qe9SpVJmbKREU20GiLgS1SpVMSO9db2YBP40tW+d3evKlEeAkPLLllwTI9aa9O1ZYQalSoZSL0V7FeVKgo4e2CIIke9LNR0ScBonj29sVKlJMZ5o9MFjkTiQZ/I0LUHa5DAMOfepUoAo6jrgQyqZHB/v9KlSpVGUuT//Z"/>
          <p:cNvSpPr>
            <a:spLocks noChangeAspect="1" noChangeArrowheads="1"/>
          </p:cNvSpPr>
          <p:nvPr/>
        </p:nvSpPr>
        <p:spPr bwMode="auto">
          <a:xfrm>
            <a:off x="63500" y="-685800"/>
            <a:ext cx="1905000" cy="1428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4" name="AutoShape 8" descr="data:image/jpeg;base64,/9j/4AAQSkZJRgABAQAAAQABAAD/2wCEAAkGBhQSERUSEhMWFRUVGBYaGBgYFxobFxocHBcXGBgWHhgYHCYeGBwjGhgVIC8gIycpLCwsFh4xNTAqNSYrLCkBCQoKDgwOGg8PGikdHxwpKSkpLCkpKSkpKSkpKSkpKSkpKSkpKSwpKSkpKSkpKSwpKSkpNiwsKSkuLCkpKSkuLP/AABEIAJYAyAMBIgACEQEDEQH/xAAbAAACAwEBAQAAAAAAAAAAAAADBQAEBgIBB//EADwQAAIBAwMCBAQDBgUDBQAAAAECEQADIQQSMQVBEyJRYQYycYGRobEjQmLB4fAHFFLR8RUzciRDU6Ky/8QAGQEAAwEBAQAAAAAAAAAAAAAAAAECAwQF/8QAJxEAAgIBAwMDBQEAAAAAAAAAAAECESEDEjEEE0EiUWEUMnGB0UL/2gAMAwEAAhEDEQA/ACav/tbwo3QpkDPbvFHuaWCks0MwUcd/t7VGtIoO+25TGd+O2eaOl9JEo7AZHmyPzr1bR51MNa6cwuBSxAIJnk4jj8ftTPp6WvEcbWYgLlwCp+kil66pD5mV4Ex58ifvjgfhV1tXbH/tXftc4xMxu9P0rOUrLiite0xYOQiwLj52qSIPrEilGlUtbDGeMDsf500uXkKnYtzufnPrmc0sXaqbhbuBR/H/AFxWkGiJ2Fa2VAaTBjB9/erQWg2IIB8NgDEFmkZ780wa1FaxeTNoqgV7to5QVAtWSBCVNtG217soAr7a6ii7am2gAW2ptosVIoACRXO2j7a5K0AVNUvkb6H9M/lXyrqvUDdu7xJUAKJwfSB6Zr6V13WqlsoSp8SVgmcEGTA59O1fNNapts28ZYYG2B5gDgdsACvP6t5x4OrRQn1F4lvMZiBkzAHp+NWdHpvEJGfTGee8fbmqkS2cVbt3SGLISs4MEgjPGK85s6Qmr0YnaGQlcYx75PcmCKt9Svjwx5lICqMeuAI+wk/WiDU3hbCkg23bGBg8/NErnPPFH0emkb7gJCzsIyB3ZyOSCSFjHNKuGwQs6h0zwxaPLXJYjMgA/pH6VKHr9czPuaCRjAgDGPyipTeRUz66lwW2QEgDxCSCfVYqza1oCLuYb5WRABOfN5Yxie+azXU+opcIYDPEYjHBn796otq3DqQyrxMyMz7cfeuqfV5qJhGGMmxN+C8cCBn95QvsDPmnFc/5iATOYIHrm2B9sj6YpCvxSViYYEnOIiQJDH6irR6hIDbuYxOD6H65/rV/WQ23QlpM765rtyDY20ggHPClfSBH0BNeW9QHK2i8osyxIho4APJpZ/mt3y7dvGSRHqCTiPeaNZsjcPMCCIYn1PLQPt+XrXNDqm5m/bW2jT/M4iCqfgT6fpVts815pbG1FERAHH9aLtr2o8WcDXgFsr0JRdlei3VWSC21NtG8Op4dFgB21NlG8OoEosAGyiXLAgZzRNlcFaVjA+EaHcO0EnAFWaUfEure3ZJSZYwSBJA+lROe2LY4q3RmOoujFGVVEkqdx8pLGN3qYzVPqOnUxd2KAFfLAmSCvbkxiT796K2he5Zus6w20XFed24T8oyBOR29aSsGuqCrsSvKZJ5iT6ycx2j3rx5OSe5+TuSxQr6jodt4oZG0Qu5Sv0EHI9Z9DU1GlCMm6IcAyDIGfNx6Cr66AsS0+Ie+YIMCJ7jt9IjtVc9OMNmCxxwBwSc9hMcfzrG1eC/B344tsqqxa0rbto5IDET7Haf1od/q6ywDEhgZaADkTHt7j9Krf9MZgCBKzgkROYIPuPSqr28zMKZAgYPGM9veq+4KO9RY3+ZZPY/Yeg9u/wBqlWUZ9MEYfNcBKgx3G0nnHJipVqK8iGfjHzFQSJETyvEgg4M5965uajcVUNOczIO4yZA7D/erTdLPG4ECJMyfaQYHtRNLpYypRjIK+XbBBOQRmYj2rjtCJoLBaFItlV8pyee4/oPerOttqBi4V2gcZE/u+wHET6Vy91kQswWZ7A5PIwIyYIJ9RXGnsMy+faV583vkCe/fM0rk1ngEWbKrcSNkAk8Y805IPCz3rrpl+JQgiN0gCdsEnM8jgj1pXq0ZThTswJzA9II7YPbEUa3dVSGEm6xWFkmR2JxJkTxmjzZZ9G6FcuMIfiJBMAx2wKa7KudA1Nu7p0cW0UkHcq8BhgiTn71dPTl7k172lNKPucc4W7Qn2V6bZpk3TD2INV2sEc10KaZk4tFXZU2Ufw6821ViAhK9C0XbXkUgPLt2QABAFAIo22oVoABtqn1PTK1s71LgZgEg+nb65HpNMtlJ/izqLafT+IsRuAbBIIMiDBmKnUklFlRjbMt1Lq6XCbSKbVtWPmg7TkqwBUxBJj/mlyrkJaXiU/iJ3djzgd+1Uup6gGdoKAsdwJgL5pXaFwmIx6/Sj9D6kGuS6jYogiAQVYZYhuTwePfmvGm+5LLOytqKt66V89pQFDHG7JMCPsJ/Fo96sXdOIZ3JO4CdoMCYh17DO4Z5otro5uMPDdVtuDuZ8qrbiAu4c7sAcCIzireos2l0/hsSDbDZ3Da7Tzk7oj3jtFKOlVt/r5G2ZbrtvwvDtBy7FQ042wy5UN7R+cUgva1yoRjIXgenrBprrLpYXGR9wEKPIAFHcgfu/Koke9Z480I0oNc1JMSSQMCTMD0E8CalV91SqCj6Lc1DQCfKFlscHPA/qOaoLdEqXYkSMH1EYJ4mMkU4bpayUdi21ST4fIYGMjsBPPGAO1ItdpRbIUMpeT8rGF4G4rzmDwM44rnei0smSZZY23ZfNt3cqQduBkziO340ZtoCksFHKxBBnAMEROTH60k06m4Su/aRJ9vTtxzTI9Gd1ZTdEsBEgrO3EkTkehPrWf2vkaPNMVtz4jiZf5Xbdx2BXPf8arjV2/FLrCgYGDM8gz74+k12vS2ACXXWAeRnJzGMjHcgd6YDRL4fhlPEAzPEScNOIEcgzyckGrtX72Ub3/DrX77O4+U58oOD6Hb6j+dbQavFfJvgDpN4vO0qJYbpwPWM+Y8V9SQY5n3r1OmXppo59R08FldRFd3LsiDShusLvZU83h4fttJExkQw7E9jiOKIeq7h5Vk8QTH8vrVPV00+R9ubXBeCc8kVU1GoVTVTW9RuZCWyQJ8ylWP4TNK7V53JBlcEneCNoAlnOOB3j7ZqZdTH/LGtF+Rg3VAeAcH05FE/z4gzyOaHY0dsWjcO9ztDK6mQw/hxEHvOR7RSpetW2QEIVbIdNwLIcBQSYncDIJg+tZ/UyRp2EPNPq1b+8UcrSe1f2MAQ6kgmGUD8DkH8atWmusFiUB4aNzN/4r+8ffgdzVrq1xyQ+lf4LgUyZBEeo59x7Tikfxj1DwtLmCHZVIiSRMyB6ggc1Y6l0+/pri6rbNoiLoDFrsdndvlaCflGPSs98d9dt3LKWACxulGVlOBEETGYM/3FU9dPTdk9txlgxVgKXMvBublBHEHDFhHcRQ+jdTWyzeXduXZJ+ZZyzLHBgfn34qjfG1ioDEg+Uj09u+Y/OialCWJIZAJO6M4HB9c/hXm72ng3aGydYIAWPDtkQQZCwPkWP3p7kx64wKJ8O6gm62nJld28MBO7YQSqDmYkHMeaTxhE9wsvhja0Qwk5P4/XMH92jDSnwVZmMqYWJBWQAcLhg0QZ/nVQ1WpWxOKZZbRC42ouWr2y2bj7yRO3cwjMZyI7Dms71PoF60viXLbKpMbj8pOTj1wK0XQOq27dq+zIWfCbOFYECCQIgK69/WmPx7duudPpXADpb3kzIJbBAMZgKB9+9dCinFyYW91HzYipV/X9MZDlYETzxOAPr3qVlZZtm6qqgiWghjwCyExB3YC/QzwKS63qB8Z7qyx3Su4AtGSJge5yPwqtd6j2Rdq5mf3hmef07UFdazNtTvtUTG4BeCCOCM1ClKqM6GHSQoNy64Bjy44mJJxwTjP1q/qLbXBvSRwQSZzJAHlwYmtP074WUacPeJNy4CWI5WflUiDkqQQY4NVj8GqX/Y6oDglWAIweTn+5rCSd5NNjeTP2dT4CgNsYwZOACeTbJ9R7+tJm6qCbgC4YyIYgCDyY5MfnFabrHweTLG9aLHPO32Ak8R9KJ0j/AAzut52ICf6tv7Md533NqnI7T9KuCTyLaxt0bR6lULvac2yFYsH3ceZgciPLzGZUVstDdZV22m3vdIWzjAxkx6IIJP0Gc0q6frbGmtppH1tomWgBdwBknazIFVV5wJOad/Dega1q3vOFFrwAtkq4NuAQ7BcSGPmYyZzXY51hEqHuPrPwxbS0qJh1zv7sxyWPqSZ/SkOr0vhk42lR5hPAnBA7jgQPtimV34wJt7rdo7mZ1tK5CtcCqCWAPbcSKR/E3U2/ZNci4No3pBHm/fWcSAcjv/Pnm1WTZWskHUFONygj1MfkYNFa7vUqhDKfmknb6iCJ3fakmk0lkhrlwqp3Eou4+QSQOee/M0zF3gKcD0EfhFYJ+xssnet6faAXw/FtgMxxcO5piBI4AiBHE1eTUM3ltW1DCCSANxIEbyx47+Y+pPeqNlQc8kR69+5o11kuJsadg/cDbVc+rBY3H61W9+Q2+xY6P08XrnlIusMs+TaX7mDdP4D61pLnStpXwzLwdzMRJGBHsuTgYFJOn9a8FdttVC+nb8zNU+v6kap7b77ti5amGtN2MEyDyMDFaRkkRKLbL+r6jAa0SCjEAzOBuyPpg1hOt9NFnxH2BtKxwCARbdjgZzsP9RXHxLrLpuJtvhImWK4eYzEYOKVdS+NmZDbG3bkEZLH6mIA9s8xWjaaMlF2Jm0qb9kpZliWI3SBAhdnEg9sUtvsUkG5uifcZmZ+vrNe6jWM5+TaP4Rn6S3YVZ6T0cXW8zhbY5DMFBj1k/wBfSKjZY2hdpELHcpBIgCcMT2AjsPw/GmmjugLI+fJMnacRIg819A0fwVotSrGxJ3IpLq07WkBiAMYbt2M+1Y7qeiNq61u/bbxFI/d+YHhx3BPepnp2idtim04t6s7HULdWGMwo3jJbBgBskDtxU1Gru6zU2dNbaQkqHJHAHnaTgKACf+aH1G0vlIgROAufXJ5Jwc9q0f8AhN0zxL126QSNoU5GFJDMsziQoGMx9a0hdUPbWQmq+DtjBXG8FgSCwHAAkk44I/TtNStf1P4T0hBu6m7v4JRTK4JhAoJLekCvKGl4Cj4jqbJBkkmf7mn3wj8Pq7/5i+CLFqWYkQrFSIQtwJJGKpX9OGIJB2wT7+w9qa9PL3Ba06fKzbSJ8v7Rl3EjvkD6R71nGaRJptX8RFVN5HVpabhjy7iDtH2AMD2rM9K6uS7uZiTJJOcYA9pitH/if01tHbt2FRBacJvdEcBrig7d0kjdG44OdxkCK+f6TV7TCmAPzAqZxtg7NZr+q3bS+InhiBIwGbM5EggEZx70u/6hfuKHvF2tjA3hmtjHEccMfx+lKNN1gruLANyVDCQresdqfW+ure01xNg80yFgBT5TuiCYwOCKItxwVHB1/wBQQL8mkIHqLq//AJYRTbpfxbcsYsm2gMSniF7bD0KuxPfmsn0/pButsQhT2EEkkzEAAzEVb6B0kajULbllUh57ny2ix9OWU/jWytl4PsDXQ9vbqbR0xwQxO6xPZrd4fIw5zxHaM5v4l013xLaXMDIO2IYgf9wN6xgjtie1bv4lbw+i3OxGlUY9Sqj9TXwvpXWLzOtjLhEvsq5JJKyF+m4AxUzhawK7VGws22ub22gJbCqS7AW0jtLfO5APkUHnmqXWPiFdOv7C4zrMgbFWMxB3EkDuPYitH/h58OtqLD3tWpAJZlTjzAuJPuJ/3onxn0G3f6TbbTWpuqLW1gVBaSFdSWIk9/0pRilyOzL9J/xGQBhd00gEEut0+Nkx8xG04xERWlXX2GtJe/zARWDEC6jKQBBM7AR37RxWD6b8G3/A1i3kCXVW2VDXLYiLoLkndAhBMEivr3RPh9V6ObQVTcbTEEyp8xtwPNxgxmYrTamK2hDb1dpvk1WlPt4hU/morq7ojcUhWtNPBt37ZI+ksKxHw38B3zrLZvWd1kh2JD2yrLsYBhtaSu6Mj2oXRPgW9/mrHj2mWyWbe0ACFUkgkH1gH0nNT24lb2Xut9HuWnyrtu9QG7DujGcRkUnu+GWANuCvILRPYHa2RMflV/8AxG6A1nWHwLLpbNsEBA5UeZ5E5zEE/UVjtZY1G1DFzzMwGG3YC49Yz+dPYLczXrp/FUK1xLaqMS1sfQHIn+8Gg67oH+XCNfgsw3JbDLLCYDHMqvJHr7c0o0Hw/qmI/Y3uBnY47esfnTP466U4a+4kqj7Ae4VSFWcyOY+9CVCbO+n3vE3K37O4oYrBhWEfJC8tjHrXB0q3wUDOz2xuYqxllE7lAn90R9YNKm0V230+1qFUyb+GElsK/b/TKj7iuunaa6ujbVJIe3cg4OFNskmO4mB9KqgC6rp1hLXjW2dz/EG2nscjj+lWvhK7cKbbS7i7YG7ExxBOTFLL/wAQlxC2lTdBaARnG796IJkgRgUw6bfezp9lrHibgSB5hBHDASJEiPes/wAju+DU/EmsfR2F25u3JHiAHZb9kPDNyN3tj1qVl+uau9dt6cXWYhUIG4nkOykkf6oxPoKlWHJXNqRDNB54xAU9/WZ+1VL2rNh7ezkMG4n5SDVm3qnRiGRlMnKxBmRknMRSTq1yLp59wfx459K5IL1GJtvjpLlzRWdTevpcFwKbQWSYZ7jPuJONpkAgcEiYFfP7t0EjaI4/5pnc68W0xtXE3oDNoliPDMyVCgQVMtj+ImqGv1SOQUTYAB3JkgZb2+grpbsYF3jirnSteUYrAO+FNLyQc0fp9lWuoHJCEjdHMTmJpOqyBu+l7rK3WSQ4svcUgwQbQmf/ALD8qD8Ca68NQFYQht6h+BMrpr0Z5Azx3wa3nSviLpTWxb8Jg2x7e4jzHeIbM+w/CidH0misLdKu29rbBSyxna3MEhiZOT61PdrjJso2rs0/xzetnp7aVrotveRVXicbSTBPGDXxTRdI8C8Li3N+1HGAyk7lMQSMYMzHatX1DqPjlRqEF2IALYODxgzVC5rrCK58MfxeYknyqIEzH29K8762TlwxUjbfA/X7VvRlHOx23woXBkHMDiYOPae9ZLXdUS3pBb/fFwFp52AFcDgT6HPccVza6vZ8qm1H7xhzJB7Z+n511f1VllONisSSoAIgjOZ/M1cur4wVthXIqT4qs7Lrsbm8n9mNogRwSxmYMn8uKffDvxtFvwRba741soVBII8nYnMn1+/0zei0Gnt3GJul1I+UqMfdT9KJd6rowoUvcLLwFLIBn+Ez6ZrphrReP6TiuR5o/jK5avIwsAtL7y5gMRulRsELAc4zGDIgQXpHxDaW/aS4rgI7szEgjbghBEmTiTB3cYBrPHrGlid90H/zb++Jz3q3pOsaZCHt33BXjzmQPuK1T+RuUWuAvxJ1ZL2p32w5BWMeVuHAVNxwIYEzzAHbK02L9214duy7G2T5UBcAGYXYDMAksCTMxJxFNdR8VWXUzqiZBH7oMEzE7MZrzR/Gi7R/6u5bxBAYDEmJhc8n8qq5PyhOUPkt9O0GoN21vsaiSLakvbPk80Egk4X1HME8UT4v6ReLay0tu5dDtbZQttm5CNG4D1X9aDZ+Mgvy61493n17Ffc0s6h8ZeYsuqvM8QCLkY3TGBwJJqv2RaGPwKhS01u5bulAVGza8g+JghVO4x/Km9npOpXT3/AW4Gafn3qdu0tu843A4I4A88ViOl/FwSdz3rZB3Ai6WyCfaQZJP3pne/xCWP8Au33aCJa+yiPTaOalyY8GVu9B1V1gPCvncrMNytMD5jnkCRP4e1ay90dLeh07WQ7u2WKmdw7nHYHNY7qHxDddyVu3EBDCBcJENG4ZMkGBRNN1+4FCm5AXKySAsegBj2+lZsaaWB38R9Lvaizp/wDLrcuXLSlbttVZrq7mLBmAB9x68etSqdn43vJ5UKoD/wDEzJ+ZY1KreG6KCHrm5WUWgSZyYE59xSL4jvG7DsiKVxgyT/xVa43eGPrMiudRb/ZlvbFKEEmZRVlIv5QCcAn0oNwRzRbibc9iMVyfNA5P51pRVHNtTEimvR+m7zLSE9Rk/T71W0+iaPNgekCm1nUbYj8DXPq6mKiNFu1qLaQNhP1n8Krajqsnys6jsu44/CgdQ1wiAoBjtS+y4aZYAzio0IV6mMYjWuT8zE/U0S5auH5lb7/80vtPBiYotxj6k/WuykwDwcNBxwZMfSjajVORmRPpIx6e9V7lhk+bv7mvFLEckx70nCLCjmAARBz3n/cUK3ZE5lh6TFHYE95/M1wqSYijagK1ywCfmP3z+lc+Af8AV+VObXQ3ddygfSRn86AejXZ/7bT9DSwPaKyh9a8IPYirzdLuZ/ZtjmQarPZIopE7WA2n1rzwzXRNdA0xAza9a5Fuji2e35f7GuLZ9poEAKmvQhqyyrPykevehtbWJD/Y8/ajAwRUj0qVDdMVKdIeC5evs0y0/c0G7JEDvijBicRH2iuraBcxn61lupYEsDLR/Cr3gNzqiBeeW+kDFaXp3w6LKiEQ+rHzH25/sVmendRgweP7j6Ca09rXBvNcdcTAn17nOfpXl9TPWeLwaKjO9Yt7bhEjBPaO/pSu5qNsg/3+NH+IdfN1iDJ/Kkr3JNdujp+lWQ+Tq7ekz+U0Wy5AGAR/feqyLJFGWutIEsl+7rRAKgKRiAMVNPqs7mlj2qrb9K9aRxQi2NzrN2WaT6EYrpuprEbFHuvNJ0buaYaTVIOZX3iadAmdWNeFM7QfYmipdRzO0ofYz+tVrzozclvfiuBYM94pAX0LoZR/xMVYtdavW8sdw/EfaOKVJonPY0fT2XB8h+xopAhovxO5Pygj07/1oj6TxxuUbPWK60lr1VQfRuPseaZXNIrDybrZ9mn+VZulwWjO67o6IvzKT6GQaT6jRFTkROcGtbqOnXDgvu+vNeL0YEQzfSMUKQONmMZQB6me49q58Ud1j6U56n0w2zmCDwY/nVE6SecD1jFaWQ4FUOo+UkGurskZ/SK7PTiT5RP0rhtO4wd30M0WLaVo/s15Vgoy5249Y/3qUxUi3qTJmImgi2P+eKlSuSPBJa0t8JIYbvt+XNca2+snagX1/lE8VKlJL1AxQ96TQ5qVK7EB2lOAVt2sDzN3qVKiRrAq2xWis/D42bp5E1KlTN0awSdlDV9LKnkf2aFqNP5Qe9SpVJmbKREU20GiLgS1SpVMSO9db2YBP40tW+d3evKlEeAkPLLllwTI9aa9O1ZYQalSoZSL0V7FeVKgo4e2CIIke9LNR0ScBonj29sVKlJMZ5o9MFjkTiQZ/I0LUHa5DAMOfepUoAo6jrgQyqZHB/v9KlSpVGUuT//Z"/>
          <p:cNvSpPr>
            <a:spLocks noChangeAspect="1" noChangeArrowheads="1"/>
          </p:cNvSpPr>
          <p:nvPr/>
        </p:nvSpPr>
        <p:spPr bwMode="auto">
          <a:xfrm>
            <a:off x="63500" y="-685800"/>
            <a:ext cx="1905000" cy="1428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6" name="AutoShape 10" descr="data:image/jpeg;base64,/9j/4AAQSkZJRgABAQAAAQABAAD/2wCEAAkGBhQSERUUEhQVFBUWGBkZGBcVFhgcFBoYGB4XGBoaGB4YHichGBwkGhQVIDAgIyctLCwtFR4xNTAqNSgrLCkBCQoKDgwOGg8PGiwdHxwpKSksLSwpKSwsLCwpKSkpLCkpKSkpLCwpKSkpKSkpLCkpLCksKSwpKSwsKSwsKSkpKf/AABEIAIQAyAMBIgACEQEDEQH/xAAcAAABBQEBAQAAAAAAAAAAAAAFAAEDBAYCBwj/xABFEAABAwIDBAUJBAYLAQEAAAABAgMRACEEEjEFQVFhBhMicZEHFTJSgZOhsdFCU6LBCBQWI1ThJDNDYnJzkrLS8PGCRP/EABkBAAMBAQEAAAAAAAAAAAAAAAABAgMEBf/EACkRAAICAQQCAgAGAwAAAAAAAAABAhEDEhMhMUFRBDIFFGFxofAigZH/2gAMAwEAAhEDEQA/AN70/wCnytm9VlZDvWJWbrKYyZeCT62+szsry1u4hQQnBoBOn7837jk+FQ+XpIJw1wDkdgHQ9pqR4X9leebEUBCusylKhmMDQxBTFyNZTFS+0jOUmj27CdNn1IBUw2gn7JWo8tQmrCelrv3bf+pX0oGi4kb6lAr1V8fHRxvPMNJ6VO+o34q+ldftO76jfir6UISKkCaPy+P0Lfn7Co6SO+o34q+lOOkLvqteK/pQ0Cuwmj8vj9BvzCI2+96rXiv6V159e9VrxX9KoJFdgUtjH6Dfn7Lw2096rXiv6UvPL3qteK6qAV2kVDwQDfmWhtd7g14r+lP51e4NeK/pVenAqdqA96ZY86PcGvx0/nN7g3+OoK6ApbUR7sybzk9wa/HS85PcGvx1FSFLaiXuSJfOT3Br8dLzi9wa/HUYrqjaiPckd+cHuDX46XnB7g1+OuKVG1EN2R35we4NfjpecHuDX464pUbUQ3ZFnBY5anMiwi6VKBTm3FIgz/j+FNUOB/r0/wCWv/c1SrmmknSOiDbVs868ujZK8LAmEvHkLtUG6HdHwW87qbKEZViTYyFTEi+YDlWm8sDwQ7hlEZoS6QJPFr5RNWMOvMkK4gHxv9K2+NjUp2/Bz55NdHbbYAgCBUyE0yBUoFekcY4TUgFMmuwKBDpFSAUyRXYFJsBwK7ApgK7TUNgOBXQFJNdVFjQq6FNTgVI0PXVMBT5aTNEKnApZa6ApFCApUqVAxUqVKgBUqVKgDrBf16f8tz/czSpYL+vT/luf7maVcmT7HXj+oJ6YMpU62FAKHVr1E6kA+Ike2hTTYAAAgCwA0HL5UN8s+3nMK5herVAWl3MOOVTRFxcanSsbhemrw7KFf1olBdIV1RmDJ3pEEweI9u+LPGCpnPlxuUrPS0ipEChGxdstLQkdclxYHaMQTzAH5UaR867IzUlaOZxaHFSJFcpFdgcKokcCu0iqmJ2oy1Zx1tBNgFLSDe2kzvq7FS5LoKHFdgUwFSBNQ2CQ1dAV0EU4RUWOjmpEt1221WU6UeUVrDfu2Iee0tdAOm70yOFhundWUp0axi2aTHbQZYTmecQ2P7ygD7Bqe4VltqeUtpMhhsrt6bhCEX0hJ7R8BWOa2a/i3C/il5SeJGaOE/ZEbkxFXsuBY3pUZiEDOqe8W8TasHKTV9HRGKTrsnb8peLvKMMRO7rD/tNH9l9P0qQOuSlK+CFbuMOBPhNB0dIsMgXaX/oA/Ohnnhv9YC4dLRUFKbIRlAkSBedN1ZPI10zVQT8Hp+z8eh5OZuY3yII/lz0q3krA4PpJhtnNuqQl1SXFEtIKcqUiTqoiNVHS4msttTyj419UtuFobkMC3/0oglR+HKtY5uOTN4ueD2fJXJFeObK6R7TKwQ85AIzdZC0RvlKrkdxra4Tpw8owWWHOPVPKSY4wtMfGqWdeSXiZra5UsC2/WN9taEYPpQlxaUFl5CiYEpSpMniUKOUW1Iis70x2A8V9e2pxOTOqS+AgAQZ7QgZu0nLvtNaPJxaJUOafBsdibRDuI7IslCxcic2ZuQQNDGU676VYvyShv9bdLa1qKmElQXl7JKxYEa6kabqVcmrVydcVSoHfpDLhzBf4X9e9mvNi8qySEkAJEDsgptIka7pM99eqeXVLZXhC4UgBLtjGYyWvRB7r15n1TLgGdzJrIR2hpYC3HXuqGAX6PdMP1Yj+joKToAVSlURIKio3kSPlRba3lBDwyqYWlMEQHClUyMqpAERBtoZ5VndkbQwoaAebzLBIkARAgCJ7qsPuYVZzMJKYHazCByIv3+FaQk/ZEor0Tp6Y4sgZVwYAKhdRCdL+0n2mmf21i3RDj7kcM2UfhifbVDD7QQpWUTy4Gu8Zisgt41d8dkqKXSL2xNlhWJZzH0nW5IHaPaA1Ne24jYak3bM77W8Roa8Y6GYpTuIat6LzcxpGYEz7BXs/S7pg1gGwtyVrWYQ2kjMojXWwSJEk1jLw0aR9MqpxBTZxJEakA6c0m4/7evOcV5Qscl5YSlCQVHKy63+8CRoMwgLJ761GyvKs1iFZMQz1QOi5zJBPrWBT3ii21uhzb49beM2v/wAqF9/OrWWTXLM3iinaR59h/KXjm3AXmVLF5RkKUmbwITYjjfWjbPlnb/tcK4md6VpNt/pRTHoOpKj+8eQZ9e3sg/8AeVVsX0feSOy+4e8zS1S8BogCOkHlFexADSVlhogZlG61D+9lF/8ACLd9UME4luf1dpTit7ziTB7pgR3m3Cq+0dnrKytRClA+kImRxiqSULewbq1KWtSXFJiSTuMAe0UtTZelFvGPqWqX3kyN2cKjkAgEC9QtBClABS1RewA0vaZ5bhQvCbMcy+gUzGsD+Zo9sPYymXwt1aAO0Mt+BE+IPhU05MOEM5iP7hJHFZHyjmauYbDNkyoAe0/NR51X2y6wlwq62yjokTuTPdZU3jQ1Qf2w1lglQE7iJOoAmOU241DUlxY9UQztHZ6EvgK9ABJ7R7IkwSJ7taKIwSS0VMweySmCIJrE4zpE3kABC7T2gSeMGbandQxe2nXFdg5QN09keJqXjbStlbn6HpewHEQo4tSEqkQlSxBAncJmLa8aMtbXwoWk583pJytxMWUDKoAFiOVePPoeSjrO3GhOVQHsMRFR+c1kSpZtEdr5jWhQ8xDU2j6L2Xi2SlSktgFKspIIVfkoxOu61ZjbDru0FuMsutrbbSFFAtmWFdklQBsIFgr868y2X02xDKSls+ktK1FUlZyzluTZIJ0GtqtDpziQpakuBCnY6zK2gA5bA3mNTpFzWyyf40zLTzZ6T5MthHC4x1C0gL6kXCs2cZ0kmQctlEpsBpzpUF8hu0HHcZiS4oqlsKvxUsSY3TA8KVNM0F+kOe1gxMEpejxZ+teOjHpFsqif8f8AKvZf0gGSp3AjdD0m9hmZ3ivNR0cBn90mf8w6kE/PL4mhK2LoEsupUFEIXAEkhQMeIo9sjBwyT2hnvCiJA3acR867wmxghCwUhOYRZUzdQtw7N/bRPZTE6DfVqNEtmeZtiUoGgJzHmQbVrNobER5qexZUc6HEoAgRBKB37zWOwziv11Qm2dz8/pXom0Ug9HHp0L4+Ck/Ss3dFJWyr0GSkMPKi4aBTpq4cpJ55Ra9EfKTKsPg8WskqUlTRGvoEqCuRMGeNuFDeiBjCvxp1TXzNGOnigdl4IHUqc17jRIIsxGCxQUvIQQqJAOhtNucV6M9tpxWxMQhKj1zSCkEHtlsFJMRvCM2l4TXm+Gb/AKQ2eBR8o/Ot9gWhmCdyiAfl+dRVMq7Ku2ek7+G2Q2tKpdz9V1hAUQkZiDfUwIk/Gheyumi3sC917kOiUJXluSQRfKAARrND9u7TL2E6lCbh7MkEeqVJVfT2UE2cy8kFGQDrAZBBJVAzDTSd2W++m5pdEaH6JNlsdSsBBJBAChqJIkk8hz5VqtmpS22RKUAqm0CeJPMxrurJ4dams+ZCmyRCVFJFxcCVcjfmasbRYLoC0KCsoKcoVKjEGQNDvuKcMijG2yXF+S7t3E9WpJUrOhZtxgA5gQLAdo6caIYfbbGUFOUKINwkTJUSbx6xms4rZD/VBIbHrJGYZzIIsmfhrQt9ooOV0LSrWDu4ciPpUrNf1aBoZ1CetUpUrSVG2hVN5JG6eFWGkoKSA0LketII330oS0+pawkrIBMSBJA7reFaHCbOw6UlWZbhFoXkCJ4kJNhHE1nk47KohOBaEHqVa3IcgRuF1QY3DvqullaRmTljeCtJMc//AGimIfZ6pSxh0zBGZIiOByhUG2uupoNgAFBRVwiUnjaw3/Q1MG2uR/uOlxQUciiNJCVGO4nfUeWDJROvADwO6rraGUixcsOQM8YFpk1VxZBBygFVzmULmfW42rSMvSEROPcEgQIgKGnOKZLpJgBJ4zJ039nQ0LSFkaGON6tMJcQc6VSRwm45GKvTwFHsPkKwqkYt/MjJLKSDCgCM40nWKVQ+QXGFeNxI0AZTAB7N1i4FKnC65KXRb/SBwJdXg4C7JePYSTva4V5iyytCf7cEAjMlszljQ8Y3HdXt3lSeyu4eLShz5orKoxNrmuTL8x45aUrIlLmjzvA4hQKu2sE3PWtqExuBnUzW06LYTPEX7W6iyHzx13VK2veB8PpFTH8SS+0SeDybAYjNi1Hm4fifrW52rh1r2KUpNy+IBVeATNpos9sXDLPbYRJm4QAfFMUPe6CYYkFJdbUOCz7PSkU1+JY6qqHqVkHRt8pw7yQJPVNSZASDJ19s2ot0tZDmzcCqZyLcJg6FQUBP+k+BoW/sZxsKCMYO0LhwndpIEg34ihKsC8VdoMvR6jkG3JKkn4Va+XCS4ZWpeANhW4cQMxs6hW82zC3Ia16Ni8eWklxIzFEqAnhJFZdptoJOcKQez/brBtr6QN5j6VBtDEFBlDztgNVNrEEDgBx1t3Ut7VxRXPgiwHTtwKCciAgqkp6tBBJ5ZZnnM1e6T7eU06lTCerDiASQrQ3EA/Y4x/5QBjHtJUpwyXCOyUoTCFA8CogyBru4VJi9vpeOVxSylZBAIRKDMCDGl76WB41i8C1qSX7j3J1VhfYvT5yOqeT16T9lcZSDFvnehrG2FJWtDIAbUolAEA5ZUBmjeAdaqM4VSxmSFBVo6to3F79iY04b6mRsmBmU9lt9tt0E8gckE3uKe3CNtKrFbapl7C49aloSoxlJEibTqDreflQ7pVhjnC9EkQgQArINDIJzaHuirOCW2UkDEZTmlYWkBKk8ZG8HiOfGonNjuKg9YyuYAjIdfDcBre1PGlCerr/RPRlstW2MZCYBi0G+vPlRjzE8YSEi9hDYF++LERfnUT2zF5JUEhJi+RII7zAvr4V1PJFhqKKsVJMqkQQJ5jlu1qth3YJuP/e6iScA6nspgx/hnnqJmn6l37sEc20K+MU9SrgNSKC3hNjY87T3Go3Hje44cavlRGrSDzU0LeEVXfWn1EdwSfHW1NNBqRBh3YsLDnx/nToxXaI13flr+VSNKSNW098qn51eOzm1BKkACRJT1pmfam2nGhyS7Cz0X9HxwHGYkARDKZ4k56epfIG22MZiOrJJ6lMyZHpjQwKVXF8FI1PlWI6zDyfsOfNusXh3IF4PdYD5VrvK8+Eu4ad6HePrN8KwzWJtpmAnQ3/nXkfLjeRmE/sGkuGbQJiZk+HCrTOLImdN3x+PwoM28Ism0aSZ/n7KlS+RfsxrBn4zXC4MA6nFXiPHTxrouJVbKk9+lCmcaDuFtQk/MG4rrrknjexE2t3m38qxcKEEHsC2oQWmzzyAn8vnQtXR5WaQ1hiBpLSknxBirKMRc3Ii/aB+P/TUq8TJ7Ksp4hAUOW6hSlHhMXBQTsBQ/wDzYNXLtfnqK5PR1QMjCYSbzlOU33yRRVL6gABl56C/s0qTDbQbmA4FTuzExwqt6a/rGqXQBTsd5JOXC4dJO9awfbQ3G4TF5VZU4NUyClIGYTblurdvLBEKCSPYfgqoFYcKGVQvf0m0gTu1ifGqj8qS5odnkbOysQysEpUkpvIN95m2lqMYbpEWoh11ISo2JOW9jIgg+G6tRtPYr8HIlCh/dRB/l4mgbvRFxYkoSDr6ZCvlFd6+RCauY1lkiinpDmhRQw7CdVNpzHdc2UomN/GmUrCu5VLb6kzJLRlNxoEmY9nsqjjei6katqTG/UfCZ3a0McbWkgK0G4jxB5VvGEJfV/yWstmnc6Ml1tKsM6XCSSUyAd0KAnQc7/KhmMxOIbc6tx5aCBBzzpY79Rf41Xw2JBKcqurI+1N4nxMXrYHpE2pPV4lDeIQCCglCSRAgkiAbzrbSok5QfK1L+TVaZGVxmP6tYC0JdzEHMCZMb+zrc/EU2F2k0ZBZiRYhSpBA0EXI3yd4o1iug+FdUhWHcU0VyAmUqTmE6ZsqgBaeVqCYrZ2IwKyXW0qSJShc9lXMDmATBg61rDJCaqL5/wCCcGuSfDow4F3FFW/MFZYEEwRrYjw51aewCXgFMFJiAQCNd/peiZI1oEH2Vrk52gcsg+iYnNcX4eNStJC1IQ0QSSfsyQq4uJgjTWrad3yKgkNnQvKtqRAhWQiM2k5dxmZ0oRt7Z5aCSWw3mmAFTAFvZxq205iu0hSlzlVAzHeASLGLax4c4VbbfSOpWUKTmPpiQRFxIOhO6lFy1cUxM2/6Oh/pmK/yU/76epf0f2gnHYoAEDqU6iPt0q7o8rgpdGi8tKyHMMQY7Lu6Zu1XnDWKuZHtTHLTfXoPlyQC5hJ9V7hxa415g03BMEHee2NeOtcOeKcmYTXITbxO+YPIyTPDMKtpdJANryZg7tZFooS9iyBZCfasEjuq/gMdKAfRIvAN/jXHLG+yaLDWLkgLQkgTcJOa2mkwKvMJnNCQPYACO8iqDCypWVaVATJUFjQHdG+pDg0A5gVpOgIUY+JsYjlWMo0xNF5RUCZlHNKxHdcxw08KZ13MkDMQqYSSVQSO76b6prdWmJSkzP2J7geHGTV5hawAQBvlICZgdxuZI5mKhwaBomYxRCu2gQbSCSnNfj8oqylyCYRlMC0W/LSdJm9UW3iYB9ISCJVB5Rp/5XLOKOY2UATucSQd3omCD3Vi4AEf1klIKFpBvKVCfhmkH20zOKtcoKhrFoIsYF/A+NUlETbsk8xqe78zSxeAC03AJBkKSUhwQCNVel3GkoLpgEw+rLJSJAsoARwgAT7afEO6ElsGYE2jxMndHfyoKhhSUWWEqGqhFyD9rKL2qNGJWgQoJUg6hASJnWbkEciKeyvABvEYFKgSpCFTIJUVHjpB/wCzQPamxyY6ttKFA9pQCjOa9he5G6mw+MCHDlsLEgqSBAFouYPON1TYrEuqIUhwZBcglIV7I7OndNxWmKM4S7Gl7MntDY76VKBCk5Z1EZRxt7KpMOhs9sqIsOzrHKbHfWq2khTguAogAhaFAkEWhV4Hhu1rKL2WpsZu0BeCpSQJm9teFerhnqXJadF/APBxHZKlZVC0iRMxA1Gl4mjOG6YKbcAIDkgJJMBcGCkEgTbje81jnoEwQJymxlQgzv58ac7RJB6wjcoK0kiNwFzz5VUsEZctHRGZpFbEwbzgKs7QKlJLYKUqBEEi8k6i+UaGeNB8Z0c6taiy4kpTNzKVd2/ta6cOdPtRwGFoWTnQCCo9qZg9oEzbuPzrkbaPWJlKDlGUTpFpKiJURrbiaSjkj07/AECTYOwe33mlSFEwZve8R8gK7X0gzFZ6tIK75hAjTS39340U2m4w+AqUpUNQ2m6uPdaaFt7PRfNmsOyAkAKVaxEzBG/WtouD5apkXwer+QjaCXcQ6EzKMOAZ1nrJmmqDyBoAxuJgIT+4QClBJEhYvcnjxpV0RVLgEe1YvZzTpHWNoXExnQlUTrEi2g8KgHR7Dfw7Pukf8aVKmxj/ALPYb+HZ90j6Uw2Bh/uGfdI+lKlToQvMOH+4Z90j6U42Hh/uGfdI+lKlRpQCOwMP9wz7pH0phsDD/cM+6R9KVKlpQxxsTD/cM+7R9KYbCw/3DPukfSlSp6UIfzHh/uGfdI+lLzDh/uGfdI+lKlRpQxvMWH+4Z90j6U42Fh/uGfdI+lKlRpQDDYOH+4Z90j6U46P4b7hn3SPpSpUtKELzDh/uGfdI+lN+z+G/h2fdI+lKlRSAY9H8N/Dse6R9KbzBhv4dj3SPpSpUDOh0ew38Oz7pv/jS/ZzDfw7Hum/+NKlQAv2dw38Ox7pv/jS/Z/Dfw7PukfSmpU6AnwmzWmjLbTbZNjkQlMj2ClSpUAf/2Q=="/>
          <p:cNvSpPr>
            <a:spLocks noChangeAspect="1" noChangeArrowheads="1"/>
          </p:cNvSpPr>
          <p:nvPr/>
        </p:nvSpPr>
        <p:spPr bwMode="auto">
          <a:xfrm>
            <a:off x="63500" y="-601663"/>
            <a:ext cx="1905000" cy="12573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8" name="AutoShape 12" descr="data:image/jpeg;base64,/9j/4AAQSkZJRgABAQAAAQABAAD/2wCEAAkGBhQSERUUEhQVFBUWGBkZGBcVFhgcFBoYGB4XGBoaGB4YHichGBwkGhQVIDAgIyctLCwtFR4xNTAqNSgrLCkBCQoKDgwOGg8PGiwdHxwpKSksLSwpKSwsLCwpKSkpLCkpKSkpLCwpKSkpKSkpLCkpLCksKSwpKSwsKSwsKSkpKf/AABEIAIQAyAMBIgACEQEDEQH/xAAcAAABBQEBAQAAAAAAAAAAAAAFAAEDBAYCBwj/xABFEAABAwIDBAUJBAYLAQEAAAABAgMRACEEEjEFQVFhBhMicZEHFTJSgZOhsdFCU6LBCBQWI1ThJDNDYnJzkrLS8PGCRP/EABkBAAMBAQEAAAAAAAAAAAAAAAABAgMEBf/EACkRAAICAQQCAgAGAwAAAAAAAAABAhEDEhMhMUFRBDIFFGFxofAigZH/2gAMAwEAAhEDEQA/AN70/wCnytm9VlZDvWJWbrKYyZeCT62+szsry1u4hQQnBoBOn7837jk+FQ+XpIJw1wDkdgHQ9pqR4X9leebEUBCusylKhmMDQxBTFyNZTFS+0jOUmj27CdNn1IBUw2gn7JWo8tQmrCelrv3bf+pX0oGi4kb6lAr1V8fHRxvPMNJ6VO+o34q+ldftO76jfir6UISKkCaPy+P0Lfn7Co6SO+o34q+lOOkLvqteK/pQ0Cuwmj8vj9BvzCI2+96rXiv6V159e9VrxX9KoJFdgUtjH6Dfn7Lw2096rXiv6UvPL3qteK6qAV2kVDwQDfmWhtd7g14r+lP51e4NeK/pVenAqdqA96ZY86PcGvx0/nN7g3+OoK6ApbUR7sybzk9wa/HS85PcGvx1FSFLaiXuSJfOT3Br8dLzi9wa/HUYrqjaiPckd+cHuDX46XnB7g1+OuKVG1EN2R35we4NfjpecHuDX464pUbUQ3ZFnBY5anMiwi6VKBTm3FIgz/j+FNUOB/r0/wCWv/c1SrmmknSOiDbVs868ujZK8LAmEvHkLtUG6HdHwW87qbKEZViTYyFTEi+YDlWm8sDwQ7hlEZoS6QJPFr5RNWMOvMkK4gHxv9K2+NjUp2/Bz55NdHbbYAgCBUyE0yBUoFekcY4TUgFMmuwKBDpFSAUyRXYFJsBwK7ApgK7TUNgOBXQFJNdVFjQq6FNTgVI0PXVMBT5aTNEKnApZa6ApFCApUqVAxUqVKgBUqVKgDrBf16f8tz/czSpYL+vT/luf7maVcmT7HXj+oJ6YMpU62FAKHVr1E6kA+Ike2hTTYAAAgCwA0HL5UN8s+3nMK5herVAWl3MOOVTRFxcanSsbhemrw7KFf1olBdIV1RmDJ3pEEweI9u+LPGCpnPlxuUrPS0ipEChGxdstLQkdclxYHaMQTzAH5UaR867IzUlaOZxaHFSJFcpFdgcKokcCu0iqmJ2oy1Zx1tBNgFLSDe2kzvq7FS5LoKHFdgUwFSBNQ2CQ1dAV0EU4RUWOjmpEt1221WU6UeUVrDfu2Iee0tdAOm70yOFhundWUp0axi2aTHbQZYTmecQ2P7ygD7Bqe4VltqeUtpMhhsrt6bhCEX0hJ7R8BWOa2a/i3C/il5SeJGaOE/ZEbkxFXsuBY3pUZiEDOqe8W8TasHKTV9HRGKTrsnb8peLvKMMRO7rD/tNH9l9P0qQOuSlK+CFbuMOBPhNB0dIsMgXaX/oA/Ohnnhv9YC4dLRUFKbIRlAkSBedN1ZPI10zVQT8Hp+z8eh5OZuY3yII/lz0q3krA4PpJhtnNuqQl1SXFEtIKcqUiTqoiNVHS4msttTyj419UtuFobkMC3/0oglR+HKtY5uOTN4ueD2fJXJFeObK6R7TKwQ85AIzdZC0RvlKrkdxra4Tpw8owWWHOPVPKSY4wtMfGqWdeSXiZra5UsC2/WN9taEYPpQlxaUFl5CiYEpSpMniUKOUW1Iis70x2A8V9e2pxOTOqS+AgAQZ7QgZu0nLvtNaPJxaJUOafBsdibRDuI7IslCxcic2ZuQQNDGU676VYvyShv9bdLa1qKmElQXl7JKxYEa6kabqVcmrVydcVSoHfpDLhzBf4X9e9mvNi8qySEkAJEDsgptIka7pM99eqeXVLZXhC4UgBLtjGYyWvRB7r15n1TLgGdzJrIR2hpYC3HXuqGAX6PdMP1Yj+joKToAVSlURIKio3kSPlRba3lBDwyqYWlMEQHClUyMqpAERBtoZ5VndkbQwoaAebzLBIkARAgCJ7qsPuYVZzMJKYHazCByIv3+FaQk/ZEor0Tp6Y4sgZVwYAKhdRCdL+0n2mmf21i3RDj7kcM2UfhifbVDD7QQpWUTy4Gu8Zisgt41d8dkqKXSL2xNlhWJZzH0nW5IHaPaA1Ne24jYak3bM77W8Roa8Y6GYpTuIat6LzcxpGYEz7BXs/S7pg1gGwtyVrWYQ2kjMojXWwSJEk1jLw0aR9MqpxBTZxJEakA6c0m4/7evOcV5Qscl5YSlCQVHKy63+8CRoMwgLJ761GyvKs1iFZMQz1QOi5zJBPrWBT3ii21uhzb49beM2v/wAqF9/OrWWTXLM3iinaR59h/KXjm3AXmVLF5RkKUmbwITYjjfWjbPlnb/tcK4md6VpNt/pRTHoOpKj+8eQZ9e3sg/8AeVVsX0feSOy+4e8zS1S8BogCOkHlFexADSVlhogZlG61D+9lF/8ACLd9UME4luf1dpTit7ziTB7pgR3m3Cq+0dnrKytRClA+kImRxiqSULewbq1KWtSXFJiSTuMAe0UtTZelFvGPqWqX3kyN2cKjkAgEC9QtBClABS1RewA0vaZ5bhQvCbMcy+gUzGsD+Zo9sPYymXwt1aAO0Mt+BE+IPhU05MOEM5iP7hJHFZHyjmauYbDNkyoAe0/NR51X2y6wlwq62yjokTuTPdZU3jQ1Qf2w1lglQE7iJOoAmOU241DUlxY9UQztHZ6EvgK9ABJ7R7IkwSJ7taKIwSS0VMweySmCIJrE4zpE3kABC7T2gSeMGbandQxe2nXFdg5QN09keJqXjbStlbn6HpewHEQo4tSEqkQlSxBAncJmLa8aMtbXwoWk583pJytxMWUDKoAFiOVePPoeSjrO3GhOVQHsMRFR+c1kSpZtEdr5jWhQ8xDU2j6L2Xi2SlSktgFKspIIVfkoxOu61ZjbDru0FuMsutrbbSFFAtmWFdklQBsIFgr868y2X02xDKSls+ktK1FUlZyzluTZIJ0GtqtDpziQpakuBCnY6zK2gA5bA3mNTpFzWyyf40zLTzZ6T5MthHC4x1C0gL6kXCs2cZ0kmQctlEpsBpzpUF8hu0HHcZiS4oqlsKvxUsSY3TA8KVNM0F+kOe1gxMEpejxZ+teOjHpFsqif8f8AKvZf0gGSp3AjdD0m9hmZ3ivNR0cBn90mf8w6kE/PL4mhK2LoEsupUFEIXAEkhQMeIo9sjBwyT2hnvCiJA3acR867wmxghCwUhOYRZUzdQtw7N/bRPZTE6DfVqNEtmeZtiUoGgJzHmQbVrNobER5qexZUc6HEoAgRBKB37zWOwziv11Qm2dz8/pXom0Ug9HHp0L4+Ck/Ss3dFJWyr0GSkMPKi4aBTpq4cpJ55Ra9EfKTKsPg8WskqUlTRGvoEqCuRMGeNuFDeiBjCvxp1TXzNGOnigdl4IHUqc17jRIIsxGCxQUvIQQqJAOhtNucV6M9tpxWxMQhKj1zSCkEHtlsFJMRvCM2l4TXm+Gb/AKQ2eBR8o/Ot9gWhmCdyiAfl+dRVMq7Ku2ek7+G2Q2tKpdz9V1hAUQkZiDfUwIk/Gheyumi3sC917kOiUJXluSQRfKAARrND9u7TL2E6lCbh7MkEeqVJVfT2UE2cy8kFGQDrAZBBJVAzDTSd2W++m5pdEaH6JNlsdSsBBJBAChqJIkk8hz5VqtmpS22RKUAqm0CeJPMxrurJ4dams+ZCmyRCVFJFxcCVcjfmasbRYLoC0KCsoKcoVKjEGQNDvuKcMijG2yXF+S7t3E9WpJUrOhZtxgA5gQLAdo6caIYfbbGUFOUKINwkTJUSbx6xms4rZD/VBIbHrJGYZzIIsmfhrQt9ooOV0LSrWDu4ciPpUrNf1aBoZ1CetUpUrSVG2hVN5JG6eFWGkoKSA0LketII330oS0+pawkrIBMSBJA7reFaHCbOw6UlWZbhFoXkCJ4kJNhHE1nk47KohOBaEHqVa3IcgRuF1QY3DvqullaRmTljeCtJMc//AGimIfZ6pSxh0zBGZIiOByhUG2uupoNgAFBRVwiUnjaw3/Q1MG2uR/uOlxQUciiNJCVGO4nfUeWDJROvADwO6rraGUixcsOQM8YFpk1VxZBBygFVzmULmfW42rSMvSEROPcEgQIgKGnOKZLpJgBJ4zJ039nQ0LSFkaGON6tMJcQc6VSRwm45GKvTwFHsPkKwqkYt/MjJLKSDCgCM40nWKVQ+QXGFeNxI0AZTAB7N1i4FKnC65KXRb/SBwJdXg4C7JePYSTva4V5iyytCf7cEAjMlszljQ8Y3HdXt3lSeyu4eLShz5orKoxNrmuTL8x45aUrIlLmjzvA4hQKu2sE3PWtqExuBnUzW06LYTPEX7W6iyHzx13VK2veB8PpFTH8SS+0SeDybAYjNi1Hm4fifrW52rh1r2KUpNy+IBVeATNpos9sXDLPbYRJm4QAfFMUPe6CYYkFJdbUOCz7PSkU1+JY6qqHqVkHRt8pw7yQJPVNSZASDJ19s2ot0tZDmzcCqZyLcJg6FQUBP+k+BoW/sZxsKCMYO0LhwndpIEg34ihKsC8VdoMvR6jkG3JKkn4Va+XCS4ZWpeANhW4cQMxs6hW82zC3Ia16Ni8eWklxIzFEqAnhJFZdptoJOcKQez/brBtr6QN5j6VBtDEFBlDztgNVNrEEDgBx1t3Ut7VxRXPgiwHTtwKCciAgqkp6tBBJ5ZZnnM1e6T7eU06lTCerDiASQrQ3EA/Y4x/5QBjHtJUpwyXCOyUoTCFA8CogyBru4VJi9vpeOVxSylZBAIRKDMCDGl76WB41i8C1qSX7j3J1VhfYvT5yOqeT16T9lcZSDFvnehrG2FJWtDIAbUolAEA5ZUBmjeAdaqM4VSxmSFBVo6to3F79iY04b6mRsmBmU9lt9tt0E8gckE3uKe3CNtKrFbapl7C49aloSoxlJEibTqDreflQ7pVhjnC9EkQgQArINDIJzaHuirOCW2UkDEZTmlYWkBKk8ZG8HiOfGonNjuKg9YyuYAjIdfDcBre1PGlCerr/RPRlstW2MZCYBi0G+vPlRjzE8YSEi9hDYF++LERfnUT2zF5JUEhJi+RII7zAvr4V1PJFhqKKsVJMqkQQJ5jlu1qth3YJuP/e6iScA6nspgx/hnnqJmn6l37sEc20K+MU9SrgNSKC3hNjY87T3Go3Hje44cavlRGrSDzU0LeEVXfWn1EdwSfHW1NNBqRBh3YsLDnx/nToxXaI13flr+VSNKSNW098qn51eOzm1BKkACRJT1pmfam2nGhyS7Cz0X9HxwHGYkARDKZ4k56epfIG22MZiOrJJ6lMyZHpjQwKVXF8FI1PlWI6zDyfsOfNusXh3IF4PdYD5VrvK8+Eu4ad6HePrN8KwzWJtpmAnQ3/nXkfLjeRmE/sGkuGbQJiZk+HCrTOLImdN3x+PwoM28Ism0aSZ/n7KlS+RfsxrBn4zXC4MA6nFXiPHTxrouJVbKk9+lCmcaDuFtQk/MG4rrrknjexE2t3m38qxcKEEHsC2oQWmzzyAn8vnQtXR5WaQ1hiBpLSknxBirKMRc3Ii/aB+P/TUq8TJ7Ksp4hAUOW6hSlHhMXBQTsBQ/wDzYNXLtfnqK5PR1QMjCYSbzlOU33yRRVL6gABl56C/s0qTDbQbmA4FTuzExwqt6a/rGqXQBTsd5JOXC4dJO9awfbQ3G4TF5VZU4NUyClIGYTblurdvLBEKCSPYfgqoFYcKGVQvf0m0gTu1ifGqj8qS5odnkbOysQysEpUkpvIN95m2lqMYbpEWoh11ISo2JOW9jIgg+G6tRtPYr8HIlCh/dRB/l4mgbvRFxYkoSDr6ZCvlFd6+RCauY1lkiinpDmhRQw7CdVNpzHdc2UomN/GmUrCu5VLb6kzJLRlNxoEmY9nsqjjei6katqTG/UfCZ3a0McbWkgK0G4jxB5VvGEJfV/yWstmnc6Ml1tKsM6XCSSUyAd0KAnQc7/KhmMxOIbc6tx5aCBBzzpY79Rf41Xw2JBKcqurI+1N4nxMXrYHpE2pPV4lDeIQCCglCSRAgkiAbzrbSok5QfK1L+TVaZGVxmP6tYC0JdzEHMCZMb+zrc/EU2F2k0ZBZiRYhSpBA0EXI3yd4o1iug+FdUhWHcU0VyAmUqTmE6ZsqgBaeVqCYrZ2IwKyXW0qSJShc9lXMDmATBg61rDJCaqL5/wCCcGuSfDow4F3FFW/MFZYEEwRrYjw51aewCXgFMFJiAQCNd/peiZI1oEH2Vrk52gcsg+iYnNcX4eNStJC1IQ0QSSfsyQq4uJgjTWrad3yKgkNnQvKtqRAhWQiM2k5dxmZ0oRt7Z5aCSWw3mmAFTAFvZxq205iu0hSlzlVAzHeASLGLax4c4VbbfSOpWUKTmPpiQRFxIOhO6lFy1cUxM2/6Oh/pmK/yU/76epf0f2gnHYoAEDqU6iPt0q7o8rgpdGi8tKyHMMQY7Lu6Zu1XnDWKuZHtTHLTfXoPlyQC5hJ9V7hxa415g03BMEHee2NeOtcOeKcmYTXITbxO+YPIyTPDMKtpdJANryZg7tZFooS9iyBZCfasEjuq/gMdKAfRIvAN/jXHLG+yaLDWLkgLQkgTcJOa2mkwKvMJnNCQPYACO8iqDCypWVaVATJUFjQHdG+pDg0A5gVpOgIUY+JsYjlWMo0xNF5RUCZlHNKxHdcxw08KZ13MkDMQqYSSVQSO76b6prdWmJSkzP2J7geHGTV5hawAQBvlICZgdxuZI5mKhwaBomYxRCu2gQbSCSnNfj8oqylyCYRlMC0W/LSdJm9UW3iYB9ISCJVB5Rp/5XLOKOY2UATucSQd3omCD3Vi4AEf1klIKFpBvKVCfhmkH20zOKtcoKhrFoIsYF/A+NUlETbsk8xqe78zSxeAC03AJBkKSUhwQCNVel3GkoLpgEw+rLJSJAsoARwgAT7afEO6ElsGYE2jxMndHfyoKhhSUWWEqGqhFyD9rKL2qNGJWgQoJUg6hASJnWbkEciKeyvABvEYFKgSpCFTIJUVHjpB/wCzQPamxyY6ttKFA9pQCjOa9he5G6mw+MCHDlsLEgqSBAFouYPON1TYrEuqIUhwZBcglIV7I7OndNxWmKM4S7Gl7MntDY76VKBCk5Z1EZRxt7KpMOhs9sqIsOzrHKbHfWq2khTguAogAhaFAkEWhV4Hhu1rKL2WpsZu0BeCpSQJm9teFerhnqXJadF/APBxHZKlZVC0iRMxA1Gl4mjOG6YKbcAIDkgJJMBcGCkEgTbje81jnoEwQJymxlQgzv58ac7RJB6wjcoK0kiNwFzz5VUsEZctHRGZpFbEwbzgKs7QKlJLYKUqBEEi8k6i+UaGeNB8Z0c6taiy4kpTNzKVd2/ta6cOdPtRwGFoWTnQCCo9qZg9oEzbuPzrkbaPWJlKDlGUTpFpKiJURrbiaSjkj07/AECTYOwe33mlSFEwZve8R8gK7X0gzFZ6tIK75hAjTS39340U2m4w+AqUpUNQ2m6uPdaaFt7PRfNmsOyAkAKVaxEzBG/WtouD5apkXwer+QjaCXcQ6EzKMOAZ1nrJmmqDyBoAxuJgIT+4QClBJEhYvcnjxpV0RVLgEe1YvZzTpHWNoXExnQlUTrEi2g8KgHR7Dfw7Pukf8aVKmxj/ALPYb+HZ90j6Uw2Bh/uGfdI+lKlToQvMOH+4Z90j6U42Hh/uGfdI+lKlRpQCOwMP9wz7pH0phsDD/cM+6R9KVKlpQxxsTD/cM+7R9KYbCw/3DPukfSlSp6UIfzHh/uGfdI+lLzDh/uGfdI+lKlRpQxvMWH+4Z90j6U42Fh/uGfdI+lKlRpQDDYOH+4Z90j6U46P4b7hn3SPpSpUtKELzDh/uGfdI+lN+z+G/h2fdI+lKlRSAY9H8N/Dse6R9KbzBhv4dj3SPpSpUDOh0ew38Oz7pv/jS/ZzDfw7Hum/+NKlQAv2dw38Ox7pv/jS/Z/Dfw7PukfSmpU6AnwmzWmjLbTbZNjkQlMj2ClSpUAf/2Q=="/>
          <p:cNvSpPr>
            <a:spLocks noChangeAspect="1" noChangeArrowheads="1"/>
          </p:cNvSpPr>
          <p:nvPr/>
        </p:nvSpPr>
        <p:spPr bwMode="auto">
          <a:xfrm>
            <a:off x="63500" y="-601663"/>
            <a:ext cx="1905000" cy="12573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350" name="Picture 14" descr="http://t1.gstatic.com/images?q=tbn:ANd9GcQM0ETZ7QxfA5knMZy1zI2fJYnbOdYzRWROVGUrupIFhZDwJl62cg"/>
          <p:cNvPicPr>
            <a:picLocks noChangeAspect="1" noChangeArrowheads="1"/>
          </p:cNvPicPr>
          <p:nvPr/>
        </p:nvPicPr>
        <p:blipFill>
          <a:blip r:embed="rId5"/>
          <a:srcRect/>
          <a:stretch>
            <a:fillRect/>
          </a:stretch>
        </p:blipFill>
        <p:spPr bwMode="auto">
          <a:xfrm>
            <a:off x="4724400" y="4114800"/>
            <a:ext cx="1905000" cy="1676400"/>
          </a:xfrm>
          <a:prstGeom prst="rect">
            <a:avLst/>
          </a:prstGeom>
          <a:noFill/>
        </p:spPr>
      </p:pic>
      <p:pic>
        <p:nvPicPr>
          <p:cNvPr id="14352" name="Picture 16" descr="http://t2.gstatic.com/images?q=tbn:ANd9GcRyZI5X3jgpa7JVwJ0xnGvPHt2LDPJcm0yXk3i0d0Nr8K_Enqao_w"/>
          <p:cNvPicPr>
            <a:picLocks noChangeAspect="1" noChangeArrowheads="1"/>
          </p:cNvPicPr>
          <p:nvPr/>
        </p:nvPicPr>
        <p:blipFill>
          <a:blip r:embed="rId6"/>
          <a:srcRect/>
          <a:stretch>
            <a:fillRect/>
          </a:stretch>
        </p:blipFill>
        <p:spPr bwMode="auto">
          <a:xfrm>
            <a:off x="6705600" y="4114800"/>
            <a:ext cx="1752600" cy="1600200"/>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762000" y="533400"/>
            <a:ext cx="6858000" cy="1524000"/>
          </a:xfrm>
        </p:spPr>
        <p:txBody>
          <a:bodyPr>
            <a:normAutofit fontScale="90000"/>
          </a:bodyPr>
          <a:lstStyle/>
          <a:p>
            <a:pPr eaLnBrk="1" hangingPunct="1"/>
            <a:r>
              <a:rPr lang="en-US" sz="3200" dirty="0" smtClean="0">
                <a:solidFill>
                  <a:schemeClr val="tx1"/>
                </a:solidFill>
              </a:rPr>
              <a:t/>
            </a:r>
            <a:br>
              <a:rPr lang="en-US" sz="3200" dirty="0" smtClean="0">
                <a:solidFill>
                  <a:schemeClr val="tx1"/>
                </a:solidFill>
              </a:rPr>
            </a:br>
            <a:r>
              <a:rPr lang="en-US" sz="2800" dirty="0" smtClean="0">
                <a:solidFill>
                  <a:schemeClr val="tx1"/>
                </a:solidFill>
              </a:rPr>
              <a:t>Energy Audit/Energy Conservation </a:t>
            </a:r>
            <a:br>
              <a:rPr lang="en-US" sz="2800" dirty="0" smtClean="0">
                <a:solidFill>
                  <a:schemeClr val="tx1"/>
                </a:solidFill>
              </a:rPr>
            </a:br>
            <a:r>
              <a:rPr lang="en-US" sz="2800" dirty="0" smtClean="0">
                <a:solidFill>
                  <a:schemeClr val="tx1"/>
                </a:solidFill>
              </a:rPr>
              <a:t>Projects</a:t>
            </a:r>
            <a:br>
              <a:rPr lang="en-US" sz="2800" dirty="0" smtClean="0">
                <a:solidFill>
                  <a:schemeClr val="tx1"/>
                </a:solidFill>
              </a:rPr>
            </a:br>
            <a:endParaRPr lang="en-US" sz="2800" dirty="0" smtClean="0">
              <a:solidFill>
                <a:schemeClr val="tx1"/>
              </a:solidFill>
            </a:endParaRPr>
          </a:p>
        </p:txBody>
      </p:sp>
      <p:sp>
        <p:nvSpPr>
          <p:cNvPr id="9219" name="Rectangle 3"/>
          <p:cNvSpPr>
            <a:spLocks noGrp="1" noChangeArrowheads="1"/>
          </p:cNvSpPr>
          <p:nvPr>
            <p:ph type="body" sz="half" idx="1"/>
          </p:nvPr>
        </p:nvSpPr>
        <p:spPr>
          <a:xfrm>
            <a:off x="533400" y="1752600"/>
            <a:ext cx="8077200" cy="2057400"/>
          </a:xfrm>
        </p:spPr>
        <p:txBody>
          <a:bodyPr>
            <a:normAutofit fontScale="85000" lnSpcReduction="20000"/>
          </a:bodyPr>
          <a:lstStyle/>
          <a:p>
            <a:pPr>
              <a:buNone/>
            </a:pPr>
            <a:endParaRPr lang="en-US" sz="2000" b="1" dirty="0" smtClean="0">
              <a:solidFill>
                <a:srgbClr val="CC00CC"/>
              </a:solidFill>
            </a:endParaRPr>
          </a:p>
          <a:p>
            <a:pPr>
              <a:buNone/>
            </a:pPr>
            <a:r>
              <a:rPr lang="en-US" sz="2000" b="1" dirty="0" smtClean="0">
                <a:solidFill>
                  <a:schemeClr val="tx2"/>
                </a:solidFill>
              </a:rPr>
              <a:t>2. DETAILED ENERGY AUDIT OF INDORE COLLECTORATE BUILDING, INDORE</a:t>
            </a:r>
          </a:p>
          <a:p>
            <a:pPr>
              <a:buNone/>
            </a:pPr>
            <a:endParaRPr lang="en-US" sz="2000" b="1" dirty="0" smtClean="0">
              <a:solidFill>
                <a:schemeClr val="tx2"/>
              </a:solidFill>
            </a:endParaRPr>
          </a:p>
          <a:p>
            <a:pPr algn="just">
              <a:buNone/>
            </a:pPr>
            <a:r>
              <a:rPr lang="en-US" sz="2000" b="1" dirty="0" smtClean="0">
                <a:solidFill>
                  <a:schemeClr val="tx2"/>
                </a:solidFill>
              </a:rPr>
              <a:t>	The Centre has carried out Detailed Energy Audit of Indore Collectorate Building and the report of the same has been submitted to the M.P. </a:t>
            </a:r>
            <a:r>
              <a:rPr lang="en-US" sz="2000" b="1" dirty="0" err="1" smtClean="0">
                <a:solidFill>
                  <a:schemeClr val="tx2"/>
                </a:solidFill>
              </a:rPr>
              <a:t>Urja</a:t>
            </a:r>
            <a:r>
              <a:rPr lang="en-US" sz="2000" b="1" dirty="0" smtClean="0">
                <a:solidFill>
                  <a:schemeClr val="tx2"/>
                </a:solidFill>
              </a:rPr>
              <a:t> </a:t>
            </a:r>
            <a:r>
              <a:rPr lang="en-US" sz="2000" b="1" dirty="0" err="1" smtClean="0">
                <a:solidFill>
                  <a:schemeClr val="tx2"/>
                </a:solidFill>
              </a:rPr>
              <a:t>Vikas</a:t>
            </a:r>
            <a:r>
              <a:rPr lang="en-US" sz="2000" b="1" dirty="0" smtClean="0">
                <a:solidFill>
                  <a:schemeClr val="tx2"/>
                </a:solidFill>
              </a:rPr>
              <a:t> Nigam, Bhopal for necessary action .</a:t>
            </a:r>
          </a:p>
          <a:p>
            <a:pPr>
              <a:buNone/>
            </a:pPr>
            <a:endParaRPr lang="en-US" sz="2000" b="1" dirty="0" smtClean="0">
              <a:solidFill>
                <a:schemeClr val="tx2"/>
              </a:solidFill>
            </a:endParaRPr>
          </a:p>
          <a:p>
            <a:pPr>
              <a:buFont typeface="Wingdings" pitchFamily="2" charset="2"/>
              <a:buChar char="Ø"/>
            </a:pPr>
            <a:endParaRPr lang="en-US" sz="1700" b="1" dirty="0" smtClean="0">
              <a:solidFill>
                <a:srgbClr val="FF0000"/>
              </a:solidFill>
            </a:endParaRPr>
          </a:p>
          <a:p>
            <a:pPr>
              <a:buNone/>
            </a:pPr>
            <a:endParaRPr lang="en-US" sz="2000" b="1" dirty="0" smtClean="0">
              <a:solidFill>
                <a:schemeClr val="tx2"/>
              </a:solidFill>
            </a:endParaRPr>
          </a:p>
          <a:p>
            <a:pPr>
              <a:buNone/>
            </a:pPr>
            <a:endParaRPr lang="en-US" sz="2000" b="1" dirty="0" smtClean="0">
              <a:solidFill>
                <a:schemeClr val="tx2"/>
              </a:solidFill>
            </a:endParaRPr>
          </a:p>
          <a:p>
            <a:pPr>
              <a:buNone/>
            </a:pPr>
            <a:endParaRPr lang="en-US" sz="2000" b="1" dirty="0" smtClean="0">
              <a:solidFill>
                <a:schemeClr val="tx2"/>
              </a:solidFill>
            </a:endParaRPr>
          </a:p>
          <a:p>
            <a:pPr>
              <a:buNone/>
            </a:pPr>
            <a:endParaRPr lang="en-US" sz="2000" b="1" dirty="0" smtClean="0">
              <a:solidFill>
                <a:schemeClr val="tx2"/>
              </a:solidFill>
            </a:endParaRPr>
          </a:p>
          <a:p>
            <a:pPr>
              <a:buNone/>
            </a:pPr>
            <a:endParaRPr lang="en-US" sz="2000" b="1" dirty="0" smtClean="0">
              <a:solidFill>
                <a:schemeClr val="tx2"/>
              </a:solidFill>
            </a:endParaRPr>
          </a:p>
        </p:txBody>
      </p:sp>
      <p:pic>
        <p:nvPicPr>
          <p:cNvPr id="9221" name="Picture 6" descr="cesrlogo1"/>
          <p:cNvPicPr>
            <a:picLocks noGrp="1" noChangeAspect="1" noChangeArrowheads="1"/>
          </p:cNvPicPr>
          <p:nvPr>
            <p:ph sz="half" idx="2"/>
          </p:nvPr>
        </p:nvPicPr>
        <p:blipFill>
          <a:blip r:embed="rId2"/>
          <a:srcRect/>
          <a:stretch>
            <a:fillRect/>
          </a:stretch>
        </p:blipFill>
        <p:spPr>
          <a:xfrm>
            <a:off x="8001000" y="457200"/>
            <a:ext cx="657225" cy="876300"/>
          </a:xfrm>
          <a:noFill/>
        </p:spPr>
      </p:pic>
      <p:sp>
        <p:nvSpPr>
          <p:cNvPr id="13314" name="AutoShape 2" descr="data:image/jpeg;base64,/9j/4AAQSkZJRgABAQAAAQABAAD/2wBDAAkGBwgHBgkIBwgKCgkLDRYPDQwMDRsUFRAWIB0iIiAdHx8kKDQsJCYxJx8fLT0tMTU3Ojo6Iys/RD84QzQ5Ojf/2wBDAQoKCg0MDRoPDxo3JR8lNzc3Nzc3Nzc3Nzc3Nzc3Nzc3Nzc3Nzc3Nzc3Nzc3Nzc3Nzc3Nzc3Nzc3Nzc3Nzc3Nzf/wAARCACLALoDASIAAhEBAxEB/8QAGwAAAgIDAQAAAAAAAAAAAAAAAwQCBQABBgf/xAA9EAACAQMDAQUFBgUDAwUAAAABAgMABBEFEiExE0FRYXEGFCIygRUjkaHR8DNCUrHBYoLhJHLxJXOSotL/xAAZAQADAQEBAAAAAAAAAAAAAAAAAQIDBAX/xAAiEQACAgICAgMBAQAAAAAAAAAAAQIRAxIhMQRREyJBYUL/2gAMAwEAAhEDEQA/ALcLWwtEQBlVlBIb4gemR44re2vWRyg9tb20TbW9tAAttZtou2s20xA9tZtou2s20CBba1tou2s2UAC21m2i7awrQALbWFaLtrCvGaQAgtZtrfaRqeTtx1JqUZV8hWBx4HNKwIba042qTjOOTxRiuKWvGYW7GEgvj4ee+iUqQ12VK38rXaRFxtklxgjpxzTGs3/ukGQQWLbRjx5xXNtfOutKzMSVG5vIit3k3vkKtMdods4P1/f1FeY/Icbizo0TZ0ujzyXVuZJOmQB6067CNSzNgUjokytaJE23cqk4U9PWlvaC+HYdhaOrys20xEZzXZHIljTvkyauQ4l8k137ui5AXLP/AIqwCZA5xSel2K2kA2kvIwyzMOfT6U8IsjJXr51rj2atilf+QirUttSEUkuEiVmf5gAMknwNSUHHKMhJ+UjBH/NLdXRWrB7azbRQtb21ZILbWbaNtrNtFiBba1to22s2UwA7azbRtlZtoADtrNtFK1m3mgQB8KCTjA6k0rJfQBGKkMQMgDjPpW9b3pZ70PKsD3/v8a5Ka5YXRmO12z4Yz/f+5rlzeR8fBpGFlhqV4zy9oFICkDCHu/Zo+h3KhijS8lcBQeGIPUH61z0tzLNJJkHLDGAcYB8PCtx38iMT2W04wPiwcccfSuNZ/ttZq4cUd1dSpbxOXAxjGMmuaurjsrmN4JPgEmdngPSq9tVmkjZWm4C4wW3ZHhS5ZHb7xiGHIZTnnwNPL5O/Qowonqb2t7d9uuYjt2t45pG5mETW6tkqT83hxz+dZcrL7wjDuYnOePU0zae7vcQ9vuI3EowI5fB258s1zXtLk0LvSruKK0eNsrOw+Zec/wDFb0C2a71B9QcEJGxSNcd/eaqbc9pcFYEO0kg4BGPEn0rs+1j0+3WOONS4ADbeOfGuzC06v8MpKhsR8nHNZtHiKq11Kb3uRNyY4wNuetXYhl/YrtjkTM3Bo5g3dxFDdNNdyYL/AHOxWXauBwT385oEGrX3bEreCWMDkSNuZs+BPdVRD7QRalC6RWd39233pROFPr4jI4ocF5C8iwhWc55G3yryYtp98nfJxfB6VCS0MbnGSB8tEA7/AArmdM1qytYI4rmO5PGQ8b93oatYtWteFluXgDHKiaI9POuyPlKqZzvDzwWRXHWs2ihW93DO7LDcwOB8p7QDd6Zpj4/iCpkr12nOPqK1Xk4yHjkDwBjzre2qa512402GT3ibap3Daigg/wBPPjTmhXhv9PjnZ1Ytg8elTj8pTlQ54HFWPbazZRxBIekbn/aaxo2Th0YeorfdezLVgCnBwM1FElLt2sTrHuHZOx4kGOSPDGcfSr/TdIjdBJdZOeQo4/GrS6s7aeJI5IxtXhccYrmn5eOMqstY20eTayl5cai6BpREi5BUnGD41yna5Y7ZVIU4+M4769S9qrKO3tpIpGbZLwjKMEnuFeSSRbbxoVQtgANnuOa5czUnsujSKrgLdNHHt2SjKqTtHQn+9ShRZleXIyqAbT0/eBWreOGWUh2faVJYnA2kZxj68VkEISKSKdGF0sgCADG7IH5cf3rGkygIaRmO0DgYdgMAc1tVmYdsoPZ9CF6g1cadYtLYyQKFkl5Mg3fAmDhck+nqarZYrmNZVBbMRw+3uP0603CgsC0r4JfGOhz69/jUoQpvTI5zGqbhzwWAOF+uaUdVR2Vt+TgjnijBlUrvPf3en5Vn0MvNET3O6jmlYkuDwD0YnvH1q5ncQDZNzsbcnPJHrVPZ3MMdqWlj3MxAHTK47/zot1Ok9ukLSgnGQW4I+vfXRCf1JaDWTGXUWaNuz+8HVTnnoCfGulN2qHb2Mh28Z2rzXMaNsjuLZzMkYMhDqT08D9avpNftA7AIxAJ5MZroxyVdkSRWabqEN/a3r2qRxiF3idVi2fGMZPU8ePSuTsZoJXSG3jUXiBiGUdfUkYI58aZ0u99ytbhAWWN5SQqY25JBJPif36oab2FpqJuO0LqyOOgH161wQkm2dLdpFzBbm7vbeGQ+7OIgQHPwyDnJB7/Hyq21S0Gr3kfu8hiMRbeNpw2Gxjp3gY+tUNxOt1dwLLG00aRLi2ikwxbPwnrwc858qcSS8gUkt8QBZgTu8xk/l5055NUJLkttb0+S4uLe109AGi3I+8lScKvQH61PUtOubU20Fgrl8YfawXHTknjPWqpL68e4ErTK7pIWZsEKeR3Mc93r4+VhJrlzd6nDJAhUZKkIdnHmfCoWVFAvaHRIrSzJvbychsYfZ0buApLRRfM9nb6ZMxDRpKVZvFSTgngjjx76P7eXMk2jSyoIRImVO1xI3f8AvNbs9RutM1iy0+1GLTEKNhSxVSMZHOABx3dAa0i+LG1fB0dt7Q37y3cH2ervan7/ALOTG0fic1O39oLe4to777Lujbv8sycg+hK1Q6b7Uz7dRnlt48xxF1yi5ky2AGIUHnIore08a6HBK9lG0ZmKi2VcCNl53A58vCixpHWw+2VujiF/e45MZCNECcfjn8qdT2usCPvboJ/7kEg/OuWOu2Te0lu8kAN6kJVbhmYqq7SxB+grWi+1emsbs2caIe0EkjXPQZDHd1Jx8JqXGPY6EPaD2l7RnRJ+0PaM0bqQQAfDPTp07s1SaVpz3aSTfd9vneirP/Ljp3857utPa7LZazqct3LMhiWNR/0sbFfM/l+VU2o29mI3EJZ8H4dwxxjryDQm+jOSVlvHo15bWs00slvKpIHuxY72zz3HgeZHdVd7NyWz3+qG9dF7K0DxZO50wW9fiA2k+IIPIqtt0t7l4Lf3iwg2KQsLKIy3kRnBPXp/mo+0kVpFewi3mhmQ2vSLJ2yBiOSCcZUgZ6Y/O1wS6Ok0GKHTtKghvwpuJoEkVnkD4LDjAJwMAdTnu5op0u4MkyCMxvMv3aqCdxz4r1Hpmq+K10WK2WK1mX3hFHayQKwDtgZwR5HHqKuPZy1s7yxnE9xKsiyjsZWl2oR69Qapzb7EogfaT2NlsrBLz713QfeKcYA6noBjFchtchsI0g5AbHXHB+n6V6b7Sacz2vZ2mtXZQx5mjkvWywwSdo9QK8wkjlilERPVsBQcFWHfx41EnbG1RcWqI1rtV27QY+QZJ8jTBsHW1a5IdoiwC/DnOOCOPOkLaGfKxuJGkJG3jBb6V0FnaXU9sIHldDAxcqTnqM+g4oTFRSKgWJ3YMpVjt3DAPgfGhdtN3RTsO4qDg+lO36tD7sWnle6uIA8xJyQOCAR4c/lU0uImUMLe4wRkcn/9UnYUc5ZybrK4+NZNuMFTypP/AI/eaFEjqQxkAUnbkDofGrOyvNFi0x2MEzzk4EZbaCM/McVuz0yW9uYU09LUdp2gIac/CUPJYc7M9wGfpSj2+Af8LqzsLmzu7eDS4193mRXnuHUOWY9SSfLurNflltTGiQKdwYEhTz0HB9Oaq4yUcKZponUHfEzDg/TIP51u6vENugineXsmLPuYHkgDjPT5aJxspMXWb4/n3jZjIHTrjOPp+NN9rH2MTkAyOM4A6D/Oao7r7p0VD2X3S7gq7RkE5yO88jnwIq/sLPfYMJ7eV2XBj2gZ/XHpWbil2FhddMU+lK0UDDaVyFbO3PBz3U5PLNbe0kVvwsbNESWxwCOe7wzQ7rT7qDQ7vFncqCAWZlO0DPOR+tdfr1ha/aoF1f2lqNidojOQ4G3OeFPie+tEm1SLUkm2cTaalKYLnfEn8IEkjn51GMfWiT3LnTo5vdFcBmDKF4Tjr9a6WVtDs7S+EOoW0xaDEYDnlsnA6Y8KqPeWWLs1SIrndkrUyuPZopp/ovLfWqa3Jm2VmRSGfpgbKX0G60+b3iFLTsu0jUEjvB3YB8P5vxrorlol9nILwJH2rzsGLDu6f4pG2vbfT7hXn2gFviRYyhPTkHvA3DP4d9ClYNr2c7p0ix6DqroclIH4U8fw5TVT7RNs1aeHtHIRI/i3dcoD/mur1nV9P1ZpXs7aZbWZBHNhSdxIZevdkMfxHhRRa2F3oepz3aW4u8oUZo+eAAPPOBWjarkydHLXts1wpIUGSKC0AbgHcwfn8Vqukb3maFHcq2SJPEj/AMf3rqbJIZ5pIisJLCIsVY/ybgvHdyxrmd8MuvJtlicKxTaCDgAYyR480Rkn0Jot7pIWmZ5GkSfowjAHAHAH+aBbgC1CjtlgeQdoGxtLAcUxe9pLdRyRwxI5JddquzOPEjGKs4ra2uGZXt0Vj8XYhsBj443cHyqV9ug/RXUn0yXV7K4F9cm6ggjSJSFKt8OAn1zg+NVzq7XUxYDDnp4Hxq/l0iGf/wBRe0tlW3PZfHkFWRQwJYZAADDHPjWr4aZAyPJEBcSydlmFmZNq88cYY45PQ4wfCm+6HVj1lpd/Jt1G2lQYQu7BxmMgcgjzFDvr7Zdy2enXEMk90kTKwI7yc+mc0za6nbaekqe6JPa9jiVRuRpGf4W+JvTHHpVPp+j6Rb3+mTzRzSx3wzBbyS/wWLAKCc5YDwyaLoVFw+nS2UFgsqxrKjqXYtntD0x/2/CBjzo1l7JS3VnBcMxBljVyDnPIzSmuajaajavbG0eA6dJiOXLDksBwOjDaG695q0i9vOwiSJIISkahVzIwOBxTSYNo89+yYkSFSy4jXJ2swDc58fP+9PxGcSge9TZPzbJXyT60eSxLxom4KVXbuHUn9itQWiq5feM48ank11jYKK1QcNgYBGcA4H1HWtz2kJjGc4fhhxgjz4ovubE7lYYJzwc0SWzkaDarndgjI9KXLK1iV11p7XTq0s7HDEjLL3gf6aKlu8PEZwq4IG7JH+PypmOyn7XO8kbs4PhxW57aVpt6HAGBihoWqGTf6hNps1jJeStbygh14yQfPOR+PcKfvdak1DE9/YabPdFAvvDWamXaDwA2enl9c1VwW86I+/JzjA/H9aiY5FJ4fcDxx6/rStroekWhhXt8b/s+ASFs7wuzHPfg893X860sriVdikIXyUQ8c9Txxz5VCWObsEK7u06nHHdQ4kuBMnwttzk5HSpab7H8UBy31G5spcwlgoYnYfjHTzpe4xdXCmSPZhgR8JIBz1xjrxnPFQnjuFlfapZc+IxmiW0cymUyJgIMjHNJRGsUWyEGy3lM0K4dv5grAg85PHqfxrSyywogDh8EAhl4x59KwmXgcAcdc+VSmaRYkZArHoRjPrScb7EsaYVb+QKQr7GLnuPPHTqa05DwyQPsAcggqCNmPA9RnFKRyPuG9QM4+h5qdw5EioWGTjAPfzSiteh/GlEFHB7sYkUoUV90ZzyrdT1OGHHTFWlj7Y6oWzPLYzJwdptmXBzn+ZmAB6cAY7qSt5GecIUYZwRx061KUKGdVXgHkAA1tCdfhEsUXyi8vfaG4vrGa092soIrmB45VSAHO4Yzng4GDz+Nc/NpszwxfaImu44W3huzYGQgKNudxK9Djb0zjpmp2u2WYLCuTxjjr1x+f966WTQG7EH3rKyA4AJHQmtVJPsynjcVwcnFrN/cW8NjNaO0EC7VlmcFycggsQCOO8Kee/wHU2msOqRqqJOIvlcRYA9M4/HFDX2fEeSkjDPXBPX8amujunAlI47hxVPWRmrRQ6sbzZ74khj7JZWwqgM53ZXI5wOe454rmfjPK2FsV7ibYE4/GvQTpkgBzMxwM9OlQ+z8cGVPr1qk4pBTZtL2JvmslP8A21I3Vq3zWX9qaWZT1wfUVJZAfmQH6D9Kyo13iKGXT2627J6Vtfsw53RygeFO/dMeUT8BUtkHfEn4UtR7RESumEdZVHmpqPZaWR/GbOc8g8U8Yrc89klaFvak5aIZ8dxopj2iLLa6e/S5we7Boi2VlgD3rnxzRjZ2rc7CB5NWCxtfCT6t/wAUqZW69kDY2z5xeDJ7t1DOk25JJuQR4cGjnToCfhLj0rR023x8TSA95K/80UPdewf2NGVOydc48BWNorHpOuD1AHWt/ZsY+Wb8Qabh0CeRA8bDDdOcE0qK2XsQfQ5dpwwPJPOelBOiz7eFjH1xVtcaLd2rBJbqONiuQC5zippoWqlA0TblPIYMeRRqLb+lINBnIOURv99SGiXJbLIDjpz06fpVz9laymfmH+8f5qHuesocAM2fHBo1Ht/SpOjzq/8ABxkk8GhfY025s27eoxV08OuRjJt5j6RGs7XUkAMkbqfB4yKKFbKWLS7mF1eO2O5eQSoODVrZPqLyQxXUchQZAO0DA/eaK2pXi/NHGfUVo6rc4BaBAB3jNNImVsdaB14zx3d1KX7SW8COvUyohOOME4oa60zYXsFOOpLGkNU1kuIIfdlw0ynIJ/l56YoldcEqLvkf1NV+z7ltxULHktnoAc0wqAqDheR4UrPqcE8bxSWQdGBBBfIIP0qI1EAACGcAdAGH6VLXA6plQszVNZ26d/hS6bf6fzo67D3HPjuroo5gqzHwP1qYmJoOIh0V/qc1mVxxuHrRQDAmHjUhLnxpVcf1AVInHRwaKHY2Jsd/FEWQnpSAPmKmrMOhx9aVDssFc/s0QSsBjikVEjDKgkeINFjjm3gMpx3nGcUDss7C3W4lDSgdmD395q+SSCJDM+3amODjiqaCUFRFFgAd9LavesWFsi8A5YjvP7NTQ7Ds8V7db5n2B26n+UVZxmKNdsOsFFXgAnj+9c7Z3tqhcXMTuQcAEdKa970x1H3RUn1p0Ky9WS5P8PVkb1x/iiq2qYO27gcf6q54SaY/WVl/KtKNNB+G45Pgc0UBfsdWz8C2cn+0VEPqY+awtT4leP8ANUuyFyOyvHTz3Yo6wTY+HU39Nx/WikIsjc3mMPYHHgsxxQjIuctopz4hs0kYrsH4b3P1zW86mPluRjzopBYa5nVkONOmjbuYIpx9MUgtxiTbfW0coPQNEFOKOZ9WHHboT5Y/Sg3UepXcYWaNHx0IwCKNR2x77Ps54Vkgt4Cp8F6eoBpBrDDEC3tOD/S1JrLdaZMobchzkoTw1O/btseTCc9+DS1HZx6E0QNihrWHpWhmF7Tzre5TyefKlQTkUwAMA45PWgAiumOSAamHXHBJpZjhwBjHpROi5HWgA6nI6getSz5fUUOMBhzzW3JAIBxSGEQO7AInHjVpAskagJ9eaV0w5jOafyQnFAyTzNaQOT8TtwB51WRTu9wDJKV5+LJzRdSJNxGpJ2hcgZpHaAqkDkk5NAy9e5gkJDuhXzqBgtZWLb4eeeDiqhuGx5Vo9BQBbtYWjfzA+khoZsIP5XYf7hVYelaR33Ebj+NFAWh0+IDiZ8+gNQ9xb+WY/wDxpJ5ZE2lJHGf9RrBfXQI++Y+vNFCHRZz54l48QTUzbXII2XOR35OKUS/uWIDSAj/sH6VYWp7SNmfBPpQAJob5TlJs+e+sMupoP4rH05p1UUoOBUCNr4HFAFdcXV1MnZ3EYYDoWQ5H1pLbJ4//AGFXkjMG4NR7WT+s0Af/2Q=="/>
          <p:cNvSpPr>
            <a:spLocks noChangeAspect="1" noChangeArrowheads="1"/>
          </p:cNvSpPr>
          <p:nvPr/>
        </p:nvSpPr>
        <p:spPr bwMode="auto">
          <a:xfrm>
            <a:off x="63500" y="-617538"/>
            <a:ext cx="1724025" cy="1295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17" name="Picture 5"/>
          <p:cNvPicPr>
            <a:picLocks noChangeAspect="1" noChangeArrowheads="1"/>
          </p:cNvPicPr>
          <p:nvPr/>
        </p:nvPicPr>
        <p:blipFill>
          <a:blip r:embed="rId3"/>
          <a:srcRect/>
          <a:stretch>
            <a:fillRect/>
          </a:stretch>
        </p:blipFill>
        <p:spPr bwMode="auto">
          <a:xfrm>
            <a:off x="2590800" y="3810000"/>
            <a:ext cx="3733800" cy="1905000"/>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762000" y="533400"/>
            <a:ext cx="6858000" cy="1524000"/>
          </a:xfrm>
        </p:spPr>
        <p:txBody>
          <a:bodyPr>
            <a:normAutofit fontScale="90000"/>
          </a:bodyPr>
          <a:lstStyle/>
          <a:p>
            <a:pPr eaLnBrk="1" hangingPunct="1"/>
            <a:r>
              <a:rPr lang="en-US" sz="3200" dirty="0" smtClean="0">
                <a:solidFill>
                  <a:schemeClr val="tx1"/>
                </a:solidFill>
              </a:rPr>
              <a:t/>
            </a:r>
            <a:br>
              <a:rPr lang="en-US" sz="3200" dirty="0" smtClean="0">
                <a:solidFill>
                  <a:schemeClr val="tx1"/>
                </a:solidFill>
              </a:rPr>
            </a:br>
            <a:r>
              <a:rPr lang="en-US" sz="2800" dirty="0" smtClean="0">
                <a:solidFill>
                  <a:schemeClr val="tx1"/>
                </a:solidFill>
              </a:rPr>
              <a:t>Energy Audit/Energy Conservation </a:t>
            </a:r>
            <a:br>
              <a:rPr lang="en-US" sz="2800" dirty="0" smtClean="0">
                <a:solidFill>
                  <a:schemeClr val="tx1"/>
                </a:solidFill>
              </a:rPr>
            </a:br>
            <a:r>
              <a:rPr lang="en-US" sz="2800" dirty="0" smtClean="0">
                <a:solidFill>
                  <a:schemeClr val="tx1"/>
                </a:solidFill>
              </a:rPr>
              <a:t>Projects</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endParaRPr lang="en-US" sz="2800" dirty="0" smtClean="0">
              <a:solidFill>
                <a:schemeClr val="tx1"/>
              </a:solidFill>
            </a:endParaRPr>
          </a:p>
        </p:txBody>
      </p:sp>
      <p:sp>
        <p:nvSpPr>
          <p:cNvPr id="9219" name="Rectangle 3"/>
          <p:cNvSpPr>
            <a:spLocks noGrp="1" noChangeArrowheads="1"/>
          </p:cNvSpPr>
          <p:nvPr>
            <p:ph type="body" sz="half" idx="1"/>
          </p:nvPr>
        </p:nvSpPr>
        <p:spPr>
          <a:xfrm>
            <a:off x="609600" y="1752600"/>
            <a:ext cx="7848600" cy="2514600"/>
          </a:xfrm>
        </p:spPr>
        <p:txBody>
          <a:bodyPr>
            <a:normAutofit fontScale="62500" lnSpcReduction="20000"/>
          </a:bodyPr>
          <a:lstStyle/>
          <a:p>
            <a:pPr>
              <a:buNone/>
            </a:pPr>
            <a:endParaRPr lang="en-US" sz="2000" b="1" dirty="0" smtClean="0">
              <a:solidFill>
                <a:srgbClr val="CC00CC"/>
              </a:solidFill>
              <a:latin typeface="Arial" pitchFamily="34" charset="0"/>
              <a:cs typeface="Arial" pitchFamily="34" charset="0"/>
            </a:endParaRPr>
          </a:p>
          <a:p>
            <a:pPr>
              <a:buNone/>
            </a:pPr>
            <a:r>
              <a:rPr lang="en-US" sz="2600" b="1" dirty="0" smtClean="0">
                <a:solidFill>
                  <a:schemeClr val="tx2"/>
                </a:solidFill>
                <a:latin typeface="Arial" pitchFamily="34" charset="0"/>
                <a:cs typeface="Arial" pitchFamily="34" charset="0"/>
              </a:rPr>
              <a:t>3. DETAILED </a:t>
            </a:r>
            <a:r>
              <a:rPr lang="en-US" sz="2400" b="1" dirty="0" smtClean="0">
                <a:solidFill>
                  <a:schemeClr val="tx2"/>
                </a:solidFill>
                <a:latin typeface="Arial" pitchFamily="34" charset="0"/>
                <a:cs typeface="Arial" pitchFamily="34" charset="0"/>
              </a:rPr>
              <a:t>ENERGY AUDIT OF  M.P. URJA VIKAS NIGAM BUILDING, BHOPAL</a:t>
            </a:r>
          </a:p>
          <a:p>
            <a:pPr>
              <a:buNone/>
            </a:pPr>
            <a:endParaRPr lang="en-US" sz="2000" b="1" dirty="0" smtClean="0">
              <a:solidFill>
                <a:schemeClr val="tx2"/>
              </a:solidFill>
              <a:latin typeface="Arial" pitchFamily="34" charset="0"/>
              <a:cs typeface="Arial" pitchFamily="34" charset="0"/>
            </a:endParaRPr>
          </a:p>
          <a:p>
            <a:pPr algn="just">
              <a:lnSpc>
                <a:spcPct val="170000"/>
              </a:lnSpc>
              <a:buNone/>
            </a:pPr>
            <a:r>
              <a:rPr lang="en-US" sz="2000" b="1" dirty="0" smtClean="0">
                <a:solidFill>
                  <a:schemeClr val="tx2"/>
                </a:solidFill>
                <a:latin typeface="Arial" pitchFamily="34" charset="0"/>
                <a:cs typeface="Arial" pitchFamily="34" charset="0"/>
              </a:rPr>
              <a:t>	</a:t>
            </a:r>
          </a:p>
          <a:p>
            <a:pPr algn="just">
              <a:lnSpc>
                <a:spcPct val="170000"/>
              </a:lnSpc>
              <a:buNone/>
            </a:pPr>
            <a:r>
              <a:rPr lang="en-US" sz="2000" b="1" dirty="0" smtClean="0">
                <a:solidFill>
                  <a:schemeClr val="tx2"/>
                </a:solidFill>
                <a:latin typeface="Arial" pitchFamily="34" charset="0"/>
                <a:cs typeface="Arial" pitchFamily="34" charset="0"/>
              </a:rPr>
              <a:t>	</a:t>
            </a:r>
            <a:r>
              <a:rPr lang="en-US" sz="2600" b="1" dirty="0" smtClean="0">
                <a:solidFill>
                  <a:schemeClr val="tx2"/>
                </a:solidFill>
                <a:latin typeface="Arial" pitchFamily="34" charset="0"/>
                <a:cs typeface="Arial" pitchFamily="34" charset="0"/>
              </a:rPr>
              <a:t>As per Nigam’s requirement, we have conducted Detailed Energy Audit  of head office building of M.P. </a:t>
            </a:r>
            <a:r>
              <a:rPr lang="en-US" sz="2600" b="1" dirty="0" err="1" smtClean="0">
                <a:solidFill>
                  <a:schemeClr val="tx2"/>
                </a:solidFill>
                <a:latin typeface="Arial" pitchFamily="34" charset="0"/>
                <a:cs typeface="Arial" pitchFamily="34" charset="0"/>
              </a:rPr>
              <a:t>Urja</a:t>
            </a:r>
            <a:r>
              <a:rPr lang="en-US" sz="2600" b="1" dirty="0" smtClean="0">
                <a:solidFill>
                  <a:schemeClr val="tx2"/>
                </a:solidFill>
                <a:latin typeface="Arial" pitchFamily="34" charset="0"/>
                <a:cs typeface="Arial" pitchFamily="34" charset="0"/>
              </a:rPr>
              <a:t> </a:t>
            </a:r>
            <a:r>
              <a:rPr lang="en-US" sz="2600" b="1" dirty="0" err="1" smtClean="0">
                <a:solidFill>
                  <a:schemeClr val="tx2"/>
                </a:solidFill>
                <a:latin typeface="Arial" pitchFamily="34" charset="0"/>
                <a:cs typeface="Arial" pitchFamily="34" charset="0"/>
              </a:rPr>
              <a:t>Vikas</a:t>
            </a:r>
            <a:r>
              <a:rPr lang="en-US" sz="2600" b="1" dirty="0" smtClean="0">
                <a:solidFill>
                  <a:schemeClr val="tx2"/>
                </a:solidFill>
                <a:latin typeface="Arial" pitchFamily="34" charset="0"/>
                <a:cs typeface="Arial" pitchFamily="34" charset="0"/>
              </a:rPr>
              <a:t> Nigam Bhopal. Report of the same is being prepared and will be submitted to the </a:t>
            </a:r>
            <a:r>
              <a:rPr lang="en-US" sz="2600" b="1" dirty="0" err="1" smtClean="0">
                <a:solidFill>
                  <a:schemeClr val="tx2"/>
                </a:solidFill>
                <a:latin typeface="Arial" pitchFamily="34" charset="0"/>
                <a:cs typeface="Arial" pitchFamily="34" charset="0"/>
              </a:rPr>
              <a:t>nigam</a:t>
            </a:r>
            <a:r>
              <a:rPr lang="en-US" sz="2600" b="1" dirty="0" smtClean="0">
                <a:solidFill>
                  <a:schemeClr val="tx2"/>
                </a:solidFill>
                <a:latin typeface="Arial" pitchFamily="34" charset="0"/>
                <a:cs typeface="Arial" pitchFamily="34" charset="0"/>
              </a:rPr>
              <a:t> soon.</a:t>
            </a:r>
          </a:p>
          <a:p>
            <a:pPr>
              <a:buNone/>
            </a:pPr>
            <a:endParaRPr lang="en-US" sz="2000" b="1" dirty="0" smtClean="0">
              <a:solidFill>
                <a:schemeClr val="tx2"/>
              </a:solidFill>
              <a:latin typeface="Arial" pitchFamily="34" charset="0"/>
              <a:cs typeface="Arial" pitchFamily="34" charset="0"/>
            </a:endParaRPr>
          </a:p>
          <a:p>
            <a:pPr>
              <a:buFont typeface="Wingdings" pitchFamily="2" charset="2"/>
              <a:buChar char="Ø"/>
            </a:pPr>
            <a:endParaRPr lang="en-US" sz="1700" b="1" dirty="0" smtClean="0">
              <a:solidFill>
                <a:srgbClr val="FF0000"/>
              </a:solidFill>
              <a:latin typeface="Arial" pitchFamily="34" charset="0"/>
              <a:cs typeface="Arial" pitchFamily="34" charset="0"/>
            </a:endParaRPr>
          </a:p>
          <a:p>
            <a:pPr>
              <a:buNone/>
            </a:pPr>
            <a:endParaRPr lang="en-US" sz="2000" b="1" dirty="0" smtClean="0">
              <a:solidFill>
                <a:schemeClr val="tx2"/>
              </a:solidFill>
              <a:latin typeface="Arial" pitchFamily="34" charset="0"/>
              <a:cs typeface="Arial" pitchFamily="34" charset="0"/>
            </a:endParaRPr>
          </a:p>
          <a:p>
            <a:pPr>
              <a:buNone/>
            </a:pPr>
            <a:endParaRPr lang="en-US" sz="2000" b="1" dirty="0" smtClean="0">
              <a:solidFill>
                <a:schemeClr val="tx2"/>
              </a:solidFill>
              <a:latin typeface="Arial" pitchFamily="34" charset="0"/>
              <a:cs typeface="Arial" pitchFamily="34" charset="0"/>
            </a:endParaRPr>
          </a:p>
          <a:p>
            <a:pPr>
              <a:buNone/>
            </a:pPr>
            <a:endParaRPr lang="en-US" sz="2000" b="1" dirty="0" smtClean="0">
              <a:solidFill>
                <a:schemeClr val="tx2"/>
              </a:solidFill>
              <a:latin typeface="Arial" pitchFamily="34" charset="0"/>
              <a:cs typeface="Arial" pitchFamily="34" charset="0"/>
            </a:endParaRPr>
          </a:p>
          <a:p>
            <a:pPr>
              <a:buNone/>
            </a:pPr>
            <a:endParaRPr lang="en-US" sz="2000" b="1" dirty="0" smtClean="0">
              <a:solidFill>
                <a:schemeClr val="tx2"/>
              </a:solidFill>
              <a:latin typeface="Arial" pitchFamily="34" charset="0"/>
              <a:cs typeface="Arial" pitchFamily="34" charset="0"/>
            </a:endParaRPr>
          </a:p>
          <a:p>
            <a:pPr>
              <a:buNone/>
            </a:pPr>
            <a:endParaRPr lang="en-US" sz="2000" b="1" dirty="0" smtClean="0">
              <a:solidFill>
                <a:schemeClr val="tx2"/>
              </a:solidFill>
              <a:latin typeface="Arial" pitchFamily="34" charset="0"/>
              <a:cs typeface="Arial" pitchFamily="34" charset="0"/>
            </a:endParaRPr>
          </a:p>
        </p:txBody>
      </p:sp>
      <p:pic>
        <p:nvPicPr>
          <p:cNvPr id="9221" name="Picture 6" descr="cesrlogo1"/>
          <p:cNvPicPr>
            <a:picLocks noGrp="1" noChangeAspect="1" noChangeArrowheads="1"/>
          </p:cNvPicPr>
          <p:nvPr>
            <p:ph sz="half" idx="2"/>
          </p:nvPr>
        </p:nvPicPr>
        <p:blipFill>
          <a:blip r:embed="rId2"/>
          <a:srcRect/>
          <a:stretch>
            <a:fillRect/>
          </a:stretch>
        </p:blipFill>
        <p:spPr>
          <a:xfrm>
            <a:off x="8001000" y="457200"/>
            <a:ext cx="657225" cy="876300"/>
          </a:xfrm>
          <a:noFill/>
        </p:spPr>
      </p:pic>
      <p:sp>
        <p:nvSpPr>
          <p:cNvPr id="13314" name="AutoShape 2" descr="data:image/jpeg;base64,/9j/4AAQSkZJRgABAQAAAQABAAD/2wBDAAkGBwgHBgkIBwgKCgkLDRYPDQwMDRsUFRAWIB0iIiAdHx8kKDQsJCYxJx8fLT0tMTU3Ojo6Iys/RD84QzQ5Ojf/2wBDAQoKCg0MDRoPDxo3JR8lNzc3Nzc3Nzc3Nzc3Nzc3Nzc3Nzc3Nzc3Nzc3Nzc3Nzc3Nzc3Nzc3Nzc3Nzc3Nzc3Nzf/wAARCACLALoDASIAAhEBAxEB/8QAGwAAAgIDAQAAAAAAAAAAAAAAAwQCBQABBgf/xAA9EAACAQMDAQUFBgUDAwUAAAABAgMABBEFEiExE0FRYXEGFCIygRUjkaHR8DNCUrHBYoLhJHLxJXOSotL/xAAZAQADAQEBAAAAAAAAAAAAAAAAAQIDBAX/xAAiEQACAgICAgMBAQAAAAAAAAAAAQIRAxIhMQRREyJBYUL/2gAMAwEAAhEDEQA/ALcLWwtEQBlVlBIb4gemR44re2vWRyg9tb20TbW9tAAttZtou2s20xA9tZtou2s20CBba1tou2s2UAC21m2i7awrQALbWFaLtrCvGaQAgtZtrfaRqeTtx1JqUZV8hWBx4HNKwIba042qTjOOTxRiuKWvGYW7GEgvj4ee+iUqQ12VK38rXaRFxtklxgjpxzTGs3/ukGQQWLbRjx5xXNtfOutKzMSVG5vIit3k3vkKtMdods4P1/f1FeY/Icbizo0TZ0ujzyXVuZJOmQB6067CNSzNgUjokytaJE23cqk4U9PWlvaC+HYdhaOrys20xEZzXZHIljTvkyauQ4l8k137ui5AXLP/AIqwCZA5xSel2K2kA2kvIwyzMOfT6U8IsjJXr51rj2atilf+QirUttSEUkuEiVmf5gAMknwNSUHHKMhJ+UjBH/NLdXRWrB7azbRQtb21ZILbWbaNtrNtFiBba1to22s2UwA7azbRtlZtoADtrNtFK1m3mgQB8KCTjA6k0rJfQBGKkMQMgDjPpW9b3pZ70PKsD3/v8a5Ka5YXRmO12z4Yz/f+5rlzeR8fBpGFlhqV4zy9oFICkDCHu/Zo+h3KhijS8lcBQeGIPUH61z0tzLNJJkHLDGAcYB8PCtx38iMT2W04wPiwcccfSuNZ/ttZq4cUd1dSpbxOXAxjGMmuaurjsrmN4JPgEmdngPSq9tVmkjZWm4C4wW3ZHhS5ZHb7xiGHIZTnnwNPL5O/Qowonqb2t7d9uuYjt2t45pG5mETW6tkqT83hxz+dZcrL7wjDuYnOePU0zae7vcQ9vuI3EowI5fB258s1zXtLk0LvSruKK0eNsrOw+Zec/wDFb0C2a71B9QcEJGxSNcd/eaqbc9pcFYEO0kg4BGPEn0rs+1j0+3WOONS4ADbeOfGuzC06v8MpKhsR8nHNZtHiKq11Kb3uRNyY4wNuetXYhl/YrtjkTM3Bo5g3dxFDdNNdyYL/AHOxWXauBwT385oEGrX3bEreCWMDkSNuZs+BPdVRD7QRalC6RWd39233pROFPr4jI4ocF5C8iwhWc55G3yryYtp98nfJxfB6VCS0MbnGSB8tEA7/AArmdM1qytYI4rmO5PGQ8b93oatYtWteFluXgDHKiaI9POuyPlKqZzvDzwWRXHWs2ihW93DO7LDcwOB8p7QDd6Zpj4/iCpkr12nOPqK1Xk4yHjkDwBjzre2qa512402GT3ibap3Daigg/wBPPjTmhXhv9PjnZ1Ytg8elTj8pTlQ54HFWPbazZRxBIekbn/aaxo2Th0YeorfdezLVgCnBwM1FElLt2sTrHuHZOx4kGOSPDGcfSr/TdIjdBJdZOeQo4/GrS6s7aeJI5IxtXhccYrmn5eOMqstY20eTayl5cai6BpREi5BUnGD41yna5Y7ZVIU4+M4769S9qrKO3tpIpGbZLwjKMEnuFeSSRbbxoVQtgANnuOa5czUnsujSKrgLdNHHt2SjKqTtHQn+9ShRZleXIyqAbT0/eBWreOGWUh2faVJYnA2kZxj68VkEISKSKdGF0sgCADG7IH5cf3rGkygIaRmO0DgYdgMAc1tVmYdsoPZ9CF6g1cadYtLYyQKFkl5Mg3fAmDhck+nqarZYrmNZVBbMRw+3uP0603CgsC0r4JfGOhz69/jUoQpvTI5zGqbhzwWAOF+uaUdVR2Vt+TgjnijBlUrvPf3en5Vn0MvNET3O6jmlYkuDwD0YnvH1q5ncQDZNzsbcnPJHrVPZ3MMdqWlj3MxAHTK47/zot1Ok9ukLSgnGQW4I+vfXRCf1JaDWTGXUWaNuz+8HVTnnoCfGulN2qHb2Mh28Z2rzXMaNsjuLZzMkYMhDqT08D9avpNftA7AIxAJ5MZroxyVdkSRWabqEN/a3r2qRxiF3idVi2fGMZPU8ePSuTsZoJXSG3jUXiBiGUdfUkYI58aZ0u99ytbhAWWN5SQqY25JBJPif36oab2FpqJuO0LqyOOgH161wQkm2dLdpFzBbm7vbeGQ+7OIgQHPwyDnJB7/Hyq21S0Gr3kfu8hiMRbeNpw2Gxjp3gY+tUNxOt1dwLLG00aRLi2ikwxbPwnrwc858qcSS8gUkt8QBZgTu8xk/l5055NUJLkttb0+S4uLe109AGi3I+8lScKvQH61PUtOubU20Fgrl8YfawXHTknjPWqpL68e4ErTK7pIWZsEKeR3Mc93r4+VhJrlzd6nDJAhUZKkIdnHmfCoWVFAvaHRIrSzJvbychsYfZ0buApLRRfM9nb6ZMxDRpKVZvFSTgngjjx76P7eXMk2jSyoIRImVO1xI3f8AvNbs9RutM1iy0+1GLTEKNhSxVSMZHOABx3dAa0i+LG1fB0dt7Q37y3cH2ervan7/ALOTG0fic1O39oLe4to777Lujbv8sycg+hK1Q6b7Uz7dRnlt48xxF1yi5ky2AGIUHnIore08a6HBK9lG0ZmKi2VcCNl53A58vCixpHWw+2VujiF/e45MZCNECcfjn8qdT2usCPvboJ/7kEg/OuWOu2Te0lu8kAN6kJVbhmYqq7SxB+grWi+1emsbs2caIe0EkjXPQZDHd1Jx8JqXGPY6EPaD2l7RnRJ+0PaM0bqQQAfDPTp07s1SaVpz3aSTfd9vneirP/Ljp3857utPa7LZazqct3LMhiWNR/0sbFfM/l+VU2o29mI3EJZ8H4dwxxjryDQm+jOSVlvHo15bWs00slvKpIHuxY72zz3HgeZHdVd7NyWz3+qG9dF7K0DxZO50wW9fiA2k+IIPIqtt0t7l4Lf3iwg2KQsLKIy3kRnBPXp/mo+0kVpFewi3mhmQ2vSLJ2yBiOSCcZUgZ6Y/O1wS6Ok0GKHTtKghvwpuJoEkVnkD4LDjAJwMAdTnu5op0u4MkyCMxvMv3aqCdxz4r1Hpmq+K10WK2WK1mX3hFHayQKwDtgZwR5HHqKuPZy1s7yxnE9xKsiyjsZWl2oR69Qapzb7EogfaT2NlsrBLz713QfeKcYA6noBjFchtchsI0g5AbHXHB+n6V6b7Sacz2vZ2mtXZQx5mjkvWywwSdo9QK8wkjlilERPVsBQcFWHfx41EnbG1RcWqI1rtV27QY+QZJ8jTBsHW1a5IdoiwC/DnOOCOPOkLaGfKxuJGkJG3jBb6V0FnaXU9sIHldDAxcqTnqM+g4oTFRSKgWJ3YMpVjt3DAPgfGhdtN3RTsO4qDg+lO36tD7sWnle6uIA8xJyQOCAR4c/lU0uImUMLe4wRkcn/9UnYUc5ZybrK4+NZNuMFTypP/AI/eaFEjqQxkAUnbkDofGrOyvNFi0x2MEzzk4EZbaCM/McVuz0yW9uYU09LUdp2gIac/CUPJYc7M9wGfpSj2+Af8LqzsLmzu7eDS4193mRXnuHUOWY9SSfLurNflltTGiQKdwYEhTz0HB9Oaq4yUcKZponUHfEzDg/TIP51u6vENugineXsmLPuYHkgDjPT5aJxspMXWb4/n3jZjIHTrjOPp+NN9rH2MTkAyOM4A6D/Oao7r7p0VD2X3S7gq7RkE5yO88jnwIq/sLPfYMJ7eV2XBj2gZ/XHpWbil2FhddMU+lK0UDDaVyFbO3PBz3U5PLNbe0kVvwsbNESWxwCOe7wzQ7rT7qDQ7vFncqCAWZlO0DPOR+tdfr1ha/aoF1f2lqNidojOQ4G3OeFPie+tEm1SLUkm2cTaalKYLnfEn8IEkjn51GMfWiT3LnTo5vdFcBmDKF4Tjr9a6WVtDs7S+EOoW0xaDEYDnlsnA6Y8KqPeWWLs1SIrndkrUyuPZopp/ovLfWqa3Jm2VmRSGfpgbKX0G60+b3iFLTsu0jUEjvB3YB8P5vxrorlol9nILwJH2rzsGLDu6f4pG2vbfT7hXn2gFviRYyhPTkHvA3DP4d9ClYNr2c7p0ix6DqroclIH4U8fw5TVT7RNs1aeHtHIRI/i3dcoD/mur1nV9P1ZpXs7aZbWZBHNhSdxIZevdkMfxHhRRa2F3oepz3aW4u8oUZo+eAAPPOBWjarkydHLXts1wpIUGSKC0AbgHcwfn8Vqukb3maFHcq2SJPEj/AMf3rqbJIZ5pIisJLCIsVY/ybgvHdyxrmd8MuvJtlicKxTaCDgAYyR480Rkn0Jot7pIWmZ5GkSfowjAHAHAH+aBbgC1CjtlgeQdoGxtLAcUxe9pLdRyRwxI5JddquzOPEjGKs4ra2uGZXt0Vj8XYhsBj443cHyqV9ug/RXUn0yXV7K4F9cm6ggjSJSFKt8OAn1zg+NVzq7XUxYDDnp4Hxq/l0iGf/wBRe0tlW3PZfHkFWRQwJYZAADDHPjWr4aZAyPJEBcSydlmFmZNq88cYY45PQ4wfCm+6HVj1lpd/Jt1G2lQYQu7BxmMgcgjzFDvr7Zdy2enXEMk90kTKwI7yc+mc0za6nbaekqe6JPa9jiVRuRpGf4W+JvTHHpVPp+j6Rb3+mTzRzSx3wzBbyS/wWLAKCc5YDwyaLoVFw+nS2UFgsqxrKjqXYtntD0x/2/CBjzo1l7JS3VnBcMxBljVyDnPIzSmuajaajavbG0eA6dJiOXLDksBwOjDaG695q0i9vOwiSJIISkahVzIwOBxTSYNo89+yYkSFSy4jXJ2swDc58fP+9PxGcSge9TZPzbJXyT60eSxLxom4KVXbuHUn9itQWiq5feM48ank11jYKK1QcNgYBGcA4H1HWtz2kJjGc4fhhxgjz4ovubE7lYYJzwc0SWzkaDarndgjI9KXLK1iV11p7XTq0s7HDEjLL3gf6aKlu8PEZwq4IG7JH+PypmOyn7XO8kbs4PhxW57aVpt6HAGBihoWqGTf6hNps1jJeStbygh14yQfPOR+PcKfvdak1DE9/YabPdFAvvDWamXaDwA2enl9c1VwW86I+/JzjA/H9aiY5FJ4fcDxx6/rStroekWhhXt8b/s+ASFs7wuzHPfg893X860sriVdikIXyUQ8c9Txxz5VCWObsEK7u06nHHdQ4kuBMnwttzk5HSpab7H8UBy31G5spcwlgoYnYfjHTzpe4xdXCmSPZhgR8JIBz1xjrxnPFQnjuFlfapZc+IxmiW0cymUyJgIMjHNJRGsUWyEGy3lM0K4dv5grAg85PHqfxrSyywogDh8EAhl4x59KwmXgcAcdc+VSmaRYkZArHoRjPrScb7EsaYVb+QKQr7GLnuPPHTqa05DwyQPsAcggqCNmPA9RnFKRyPuG9QM4+h5qdw5EioWGTjAPfzSiteh/GlEFHB7sYkUoUV90ZzyrdT1OGHHTFWlj7Y6oWzPLYzJwdptmXBzn+ZmAB6cAY7qSt5GecIUYZwRx061KUKGdVXgHkAA1tCdfhEsUXyi8vfaG4vrGa092soIrmB45VSAHO4Yzng4GDz+Nc/NpszwxfaImu44W3huzYGQgKNudxK9Djb0zjpmp2u2WYLCuTxjjr1x+f966WTQG7EH3rKyA4AJHQmtVJPsynjcVwcnFrN/cW8NjNaO0EC7VlmcFycggsQCOO8Kee/wHU2msOqRqqJOIvlcRYA9M4/HFDX2fEeSkjDPXBPX8amujunAlI47hxVPWRmrRQ6sbzZ74khj7JZWwqgM53ZXI5wOe454rmfjPK2FsV7ibYE4/GvQTpkgBzMxwM9OlQ+z8cGVPr1qk4pBTZtL2JvmslP8A21I3Vq3zWX9qaWZT1wfUVJZAfmQH6D9Kyo13iKGXT2627J6Vtfsw53RygeFO/dMeUT8BUtkHfEn4UtR7RESumEdZVHmpqPZaWR/GbOc8g8U8Yrc89klaFvak5aIZ8dxopj2iLLa6e/S5we7Boi2VlgD3rnxzRjZ2rc7CB5NWCxtfCT6t/wAUqZW69kDY2z5xeDJ7t1DOk25JJuQR4cGjnToCfhLj0rR023x8TSA95K/80UPdewf2NGVOydc48BWNorHpOuD1AHWt/ZsY+Wb8Qabh0CeRA8bDDdOcE0qK2XsQfQ5dpwwPJPOelBOiz7eFjH1xVtcaLd2rBJbqONiuQC5zippoWqlA0TblPIYMeRRqLb+lINBnIOURv99SGiXJbLIDjpz06fpVz9laymfmH+8f5qHuesocAM2fHBo1Ht/SpOjzq/8ABxkk8GhfY025s27eoxV08OuRjJt5j6RGs7XUkAMkbqfB4yKKFbKWLS7mF1eO2O5eQSoODVrZPqLyQxXUchQZAO0DA/eaK2pXi/NHGfUVo6rc4BaBAB3jNNImVsdaB14zx3d1KX7SW8COvUyohOOME4oa60zYXsFOOpLGkNU1kuIIfdlw0ynIJ/l56YoldcEqLvkf1NV+z7ltxULHktnoAc0wqAqDheR4UrPqcE8bxSWQdGBBBfIIP0qI1EAACGcAdAGH6VLXA6plQszVNZ26d/hS6bf6fzo67D3HPjuroo5gqzHwP1qYmJoOIh0V/qc1mVxxuHrRQDAmHjUhLnxpVcf1AVInHRwaKHY2Jsd/FEWQnpSAPmKmrMOhx9aVDssFc/s0QSsBjikVEjDKgkeINFjjm3gMpx3nGcUDss7C3W4lDSgdmD395q+SSCJDM+3amODjiqaCUFRFFgAd9LavesWFsi8A5YjvP7NTQ7Ds8V7db5n2B26n+UVZxmKNdsOsFFXgAnj+9c7Z3tqhcXMTuQcAEdKa970x1H3RUn1p0Ky9WS5P8PVkb1x/iiq2qYO27gcf6q54SaY/WVl/KtKNNB+G45Pgc0UBfsdWz8C2cn+0VEPqY+awtT4leP8ANUuyFyOyvHTz3Yo6wTY+HU39Nx/WikIsjc3mMPYHHgsxxQjIuctopz4hs0kYrsH4b3P1zW86mPluRjzopBYa5nVkONOmjbuYIpx9MUgtxiTbfW0coPQNEFOKOZ9WHHboT5Y/Sg3UepXcYWaNHx0IwCKNR2x77Ps54Vkgt4Cp8F6eoBpBrDDEC3tOD/S1JrLdaZMobchzkoTw1O/btseTCc9+DS1HZx6E0QNihrWHpWhmF7Tzre5TyefKlQTkUwAMA45PWgAiumOSAamHXHBJpZjhwBjHpROi5HWgA6nI6getSz5fUUOMBhzzW3JAIBxSGEQO7AInHjVpAskagJ9eaV0w5jOafyQnFAyTzNaQOT8TtwB51WRTu9wDJKV5+LJzRdSJNxGpJ2hcgZpHaAqkDkk5NAy9e5gkJDuhXzqBgtZWLb4eeeDiqhuGx5Vo9BQBbtYWjfzA+khoZsIP5XYf7hVYelaR33Ebj+NFAWh0+IDiZ8+gNQ9xb+WY/wDxpJ5ZE2lJHGf9RrBfXQI++Y+vNFCHRZz54l48QTUzbXII2XOR35OKUS/uWIDSAj/sH6VYWp7SNmfBPpQAJob5TlJs+e+sMupoP4rH05p1UUoOBUCNr4HFAFdcXV1MnZ3EYYDoWQ5H1pLbJ4//AGFXkjMG4NR7WT+s0Af/2Q=="/>
          <p:cNvSpPr>
            <a:spLocks noChangeAspect="1" noChangeArrowheads="1"/>
          </p:cNvSpPr>
          <p:nvPr/>
        </p:nvSpPr>
        <p:spPr bwMode="auto">
          <a:xfrm>
            <a:off x="63500" y="-617538"/>
            <a:ext cx="1724025" cy="1295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advClick="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2475</TotalTime>
  <Words>436</Words>
  <Application>Microsoft PowerPoint</Application>
  <PresentationFormat>On-screen Show (4:3)</PresentationFormat>
  <Paragraphs>208</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Aspect</vt:lpstr>
      <vt:lpstr>CENTRE OF ENERGY STUDIES AND RESEARCH Devi Ahilya University, Indore</vt:lpstr>
      <vt:lpstr>PROGRESS REPORT 2011-2012</vt:lpstr>
      <vt:lpstr>COMPREHNESIVE PROGRESS REPORT 2006-2012</vt:lpstr>
      <vt:lpstr>Honorable members of the Board</vt:lpstr>
      <vt:lpstr>CENTRE OF ENERGY STUDIES AND RESEARCH</vt:lpstr>
      <vt:lpstr>ACTIVITIES CARRIED OUT (2011-2012)</vt:lpstr>
      <vt:lpstr>            Energy Audit/Energy Conservation  Projects </vt:lpstr>
      <vt:lpstr> Energy Audit/Energy Conservation  Projects </vt:lpstr>
      <vt:lpstr> Energy Audit/Energy Conservation  Projects  </vt:lpstr>
      <vt:lpstr>Activities under the Biogas Development  and Training Centre (BDTC) (A sponsored programme of the ministry of new and renewable energy, Govt. of India, New Delhi)</vt:lpstr>
      <vt:lpstr>Activities under the Biogas Development  and Training Centre (BDTC) </vt:lpstr>
      <vt:lpstr>                  Activities under the Biogas    Development  and Training Centre (BDTC) </vt:lpstr>
      <vt:lpstr>             Third Party Verification work of Solar Photovoltaic systems installed under the Remote village Electrification programme of the MNRE </vt:lpstr>
      <vt:lpstr>         DPR preparation for Developing Dewas as Solar City    </vt:lpstr>
      <vt:lpstr>                           DPR preparation for 10kWp Solar Power Pack for Daly college, Indore         </vt:lpstr>
      <vt:lpstr>          DPR preparation for Solar Power Pack for Ajmer Vidyut Vitran Nigam, Ajmer </vt:lpstr>
      <vt:lpstr>Slide 17</vt:lpstr>
      <vt:lpstr>   Educational and Training Programme </vt:lpstr>
      <vt:lpstr>    Testing  Programme </vt:lpstr>
      <vt:lpstr>Other Activities</vt:lpstr>
      <vt:lpstr>Future Objectives</vt:lpstr>
      <vt:lpstr>Limitations</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REPORT</dc:title>
  <dc:creator>cyere</dc:creator>
  <cp:lastModifiedBy>GAURAV</cp:lastModifiedBy>
  <cp:revision>326</cp:revision>
  <dcterms:created xsi:type="dcterms:W3CDTF">2009-02-28T05:35:45Z</dcterms:created>
  <dcterms:modified xsi:type="dcterms:W3CDTF">2014-01-14T13:55:41Z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